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handoutMasterIdLst>
    <p:handoutMasterId r:id="rId27"/>
  </p:handoutMasterIdLst>
  <p:sldIdLst>
    <p:sldId id="286" r:id="rId2"/>
    <p:sldId id="287" r:id="rId3"/>
    <p:sldId id="291" r:id="rId4"/>
    <p:sldId id="300" r:id="rId5"/>
    <p:sldId id="301" r:id="rId6"/>
    <p:sldId id="293" r:id="rId7"/>
    <p:sldId id="304" r:id="rId8"/>
    <p:sldId id="302" r:id="rId9"/>
    <p:sldId id="295" r:id="rId10"/>
    <p:sldId id="289" r:id="rId11"/>
    <p:sldId id="303" r:id="rId12"/>
    <p:sldId id="257" r:id="rId13"/>
    <p:sldId id="278" r:id="rId14"/>
    <p:sldId id="305" r:id="rId15"/>
    <p:sldId id="259" r:id="rId16"/>
    <p:sldId id="260" r:id="rId17"/>
    <p:sldId id="261" r:id="rId18"/>
    <p:sldId id="258" r:id="rId19"/>
    <p:sldId id="265" r:id="rId20"/>
    <p:sldId id="262" r:id="rId21"/>
    <p:sldId id="299" r:id="rId22"/>
    <p:sldId id="284" r:id="rId23"/>
    <p:sldId id="282" r:id="rId24"/>
    <p:sldId id="283" r:id="rId2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20"/>
    <p:restoredTop sz="91502"/>
  </p:normalViewPr>
  <p:slideViewPr>
    <p:cSldViewPr>
      <p:cViewPr varScale="1">
        <p:scale>
          <a:sx n="104" d="100"/>
          <a:sy n="104" d="100"/>
        </p:scale>
        <p:origin x="1904"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06"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03F33B-219A-4355-18A3-7153C03F4EB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pitchFamily="-105" charset="0"/>
                <a:ea typeface="+mn-ea"/>
              </a:defRPr>
            </a:lvl1pPr>
          </a:lstStyle>
          <a:p>
            <a:pPr>
              <a:defRPr/>
            </a:pPr>
            <a:endParaRPr lang="en-US"/>
          </a:p>
        </p:txBody>
      </p:sp>
      <p:sp>
        <p:nvSpPr>
          <p:cNvPr id="3" name="Date Placeholder 2">
            <a:extLst>
              <a:ext uri="{FF2B5EF4-FFF2-40B4-BE49-F238E27FC236}">
                <a16:creationId xmlns:a16="http://schemas.microsoft.com/office/drawing/2014/main" id="{8736AC61-9541-31C4-FF29-E33B865EF213}"/>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6608F51-CB70-E44F-BFD1-47FA9FE6D945}" type="datetime1">
              <a:rPr lang="en-US" altLang="en-US"/>
              <a:pPr/>
              <a:t>5/5/26</a:t>
            </a:fld>
            <a:endParaRPr lang="en-US" altLang="en-US"/>
          </a:p>
        </p:txBody>
      </p:sp>
      <p:sp>
        <p:nvSpPr>
          <p:cNvPr id="4" name="Footer Placeholder 3">
            <a:extLst>
              <a:ext uri="{FF2B5EF4-FFF2-40B4-BE49-F238E27FC236}">
                <a16:creationId xmlns:a16="http://schemas.microsoft.com/office/drawing/2014/main" id="{ED88765B-8AD3-CF4D-A9A4-B5AE2A718390}"/>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imes New Roman" pitchFamily="-105" charset="0"/>
                <a:ea typeface="+mn-ea"/>
              </a:defRPr>
            </a:lvl1pPr>
          </a:lstStyle>
          <a:p>
            <a:pPr>
              <a:defRPr/>
            </a:pPr>
            <a:endParaRPr lang="en-US"/>
          </a:p>
        </p:txBody>
      </p:sp>
      <p:sp>
        <p:nvSpPr>
          <p:cNvPr id="5" name="Slide Number Placeholder 4">
            <a:extLst>
              <a:ext uri="{FF2B5EF4-FFF2-40B4-BE49-F238E27FC236}">
                <a16:creationId xmlns:a16="http://schemas.microsoft.com/office/drawing/2014/main" id="{DAD131AD-1E39-1DF6-B0A6-F685B4174E0C}"/>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3489607-59B3-574E-87DD-69E21EB28177}"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A7A9B22-2B89-1DC3-4EF4-99AE0DBB723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ea typeface="+mn-ea"/>
              </a:defRPr>
            </a:lvl1pPr>
          </a:lstStyle>
          <a:p>
            <a:pPr>
              <a:defRPr/>
            </a:pPr>
            <a:endParaRPr lang="en-US"/>
          </a:p>
        </p:txBody>
      </p:sp>
      <p:sp>
        <p:nvSpPr>
          <p:cNvPr id="13315" name="Rectangle 3">
            <a:extLst>
              <a:ext uri="{FF2B5EF4-FFF2-40B4-BE49-F238E27FC236}">
                <a16:creationId xmlns:a16="http://schemas.microsoft.com/office/drawing/2014/main" id="{86EE4D1A-CE16-AE18-1BA3-FC2C629D6509}"/>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mn-ea"/>
              </a:defRPr>
            </a:lvl1pPr>
          </a:lstStyle>
          <a:p>
            <a:pPr>
              <a:defRPr/>
            </a:pPr>
            <a:endParaRPr lang="en-US"/>
          </a:p>
        </p:txBody>
      </p:sp>
      <p:sp>
        <p:nvSpPr>
          <p:cNvPr id="14340" name="Rectangle 4">
            <a:extLst>
              <a:ext uri="{FF2B5EF4-FFF2-40B4-BE49-F238E27FC236}">
                <a16:creationId xmlns:a16="http://schemas.microsoft.com/office/drawing/2014/main" id="{36420CB2-FAD3-25BD-F180-D298252E0A3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a:extLst>
              <a:ext uri="{FF2B5EF4-FFF2-40B4-BE49-F238E27FC236}">
                <a16:creationId xmlns:a16="http://schemas.microsoft.com/office/drawing/2014/main" id="{4E88F99C-21E1-E69E-6BC6-87F9399B7FE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318" name="Rectangle 6">
            <a:extLst>
              <a:ext uri="{FF2B5EF4-FFF2-40B4-BE49-F238E27FC236}">
                <a16:creationId xmlns:a16="http://schemas.microsoft.com/office/drawing/2014/main" id="{07779EF0-126D-0DD5-43AB-A76A286DC8B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ea typeface="+mn-ea"/>
              </a:defRPr>
            </a:lvl1pPr>
          </a:lstStyle>
          <a:p>
            <a:pPr>
              <a:defRPr/>
            </a:pPr>
            <a:endParaRPr lang="en-US"/>
          </a:p>
        </p:txBody>
      </p:sp>
      <p:sp>
        <p:nvSpPr>
          <p:cNvPr id="13319" name="Rectangle 7">
            <a:extLst>
              <a:ext uri="{FF2B5EF4-FFF2-40B4-BE49-F238E27FC236}">
                <a16:creationId xmlns:a16="http://schemas.microsoft.com/office/drawing/2014/main" id="{D7C88360-65A8-38DD-C9C5-8AB731E8BB8B}"/>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5E76B79-FF64-8A4A-983E-E0074354655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A96775E-EAB4-B2D4-18A0-0A993286AD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FCB7A4C-56BC-57F5-84B2-C1360944288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60CE1CF-054B-FF1D-9ACC-CBD1FAA76721}"/>
              </a:ext>
            </a:extLst>
          </p:cNvPr>
          <p:cNvSpPr>
            <a:spLocks noGrp="1" noChangeArrowheads="1"/>
          </p:cNvSpPr>
          <p:nvPr>
            <p:ph type="sldNum" sz="quarter" idx="12"/>
          </p:nvPr>
        </p:nvSpPr>
        <p:spPr>
          <a:ln/>
        </p:spPr>
        <p:txBody>
          <a:bodyPr/>
          <a:lstStyle>
            <a:lvl1pPr>
              <a:defRPr/>
            </a:lvl1pPr>
          </a:lstStyle>
          <a:p>
            <a:fld id="{CC668A72-91CF-8549-94A3-886C9E4B56FA}" type="slidenum">
              <a:rPr lang="en-US" altLang="en-US"/>
              <a:pPr/>
              <a:t>‹#›</a:t>
            </a:fld>
            <a:endParaRPr lang="en-US" altLang="en-US"/>
          </a:p>
        </p:txBody>
      </p:sp>
    </p:spTree>
    <p:extLst>
      <p:ext uri="{BB962C8B-B14F-4D97-AF65-F5344CB8AC3E}">
        <p14:creationId xmlns:p14="http://schemas.microsoft.com/office/powerpoint/2010/main" val="2076897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518A71-716B-D489-7849-1AA07794DF4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2D2F0EE-5B89-A625-76D5-8CD51B383C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79FF6ED-067B-B91B-F25C-53896965A493}"/>
              </a:ext>
            </a:extLst>
          </p:cNvPr>
          <p:cNvSpPr>
            <a:spLocks noGrp="1" noChangeArrowheads="1"/>
          </p:cNvSpPr>
          <p:nvPr>
            <p:ph type="sldNum" sz="quarter" idx="12"/>
          </p:nvPr>
        </p:nvSpPr>
        <p:spPr>
          <a:ln/>
        </p:spPr>
        <p:txBody>
          <a:bodyPr/>
          <a:lstStyle>
            <a:lvl1pPr>
              <a:defRPr/>
            </a:lvl1pPr>
          </a:lstStyle>
          <a:p>
            <a:fld id="{0F2F1704-2297-5149-A8AD-B1FDAF74905D}" type="slidenum">
              <a:rPr lang="en-US" altLang="en-US"/>
              <a:pPr/>
              <a:t>‹#›</a:t>
            </a:fld>
            <a:endParaRPr lang="en-US" altLang="en-US"/>
          </a:p>
        </p:txBody>
      </p:sp>
    </p:spTree>
    <p:extLst>
      <p:ext uri="{BB962C8B-B14F-4D97-AF65-F5344CB8AC3E}">
        <p14:creationId xmlns:p14="http://schemas.microsoft.com/office/powerpoint/2010/main" val="3867644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D9AF242-5746-3635-8F82-8E3589D6CDE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59ABE99-3FA1-6061-EA98-2BA63989A0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DD84F79-C47E-6078-19B2-223B414AEF4B}"/>
              </a:ext>
            </a:extLst>
          </p:cNvPr>
          <p:cNvSpPr>
            <a:spLocks noGrp="1" noChangeArrowheads="1"/>
          </p:cNvSpPr>
          <p:nvPr>
            <p:ph type="sldNum" sz="quarter" idx="12"/>
          </p:nvPr>
        </p:nvSpPr>
        <p:spPr>
          <a:ln/>
        </p:spPr>
        <p:txBody>
          <a:bodyPr/>
          <a:lstStyle>
            <a:lvl1pPr>
              <a:defRPr/>
            </a:lvl1pPr>
          </a:lstStyle>
          <a:p>
            <a:fld id="{28B9A5EA-63C0-7842-87D2-0A6BF9D9708E}" type="slidenum">
              <a:rPr lang="en-US" altLang="en-US"/>
              <a:pPr/>
              <a:t>‹#›</a:t>
            </a:fld>
            <a:endParaRPr lang="en-US" altLang="en-US"/>
          </a:p>
        </p:txBody>
      </p:sp>
    </p:spTree>
    <p:extLst>
      <p:ext uri="{BB962C8B-B14F-4D97-AF65-F5344CB8AC3E}">
        <p14:creationId xmlns:p14="http://schemas.microsoft.com/office/powerpoint/2010/main" val="3555995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7DA6DF0-E4A1-DADD-3FD1-7C81894EC3D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3613790-4959-8440-C716-5EB942A3DD9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8E610F6-9809-4CC6-A10F-B466947257F3}"/>
              </a:ext>
            </a:extLst>
          </p:cNvPr>
          <p:cNvSpPr>
            <a:spLocks noGrp="1" noChangeArrowheads="1"/>
          </p:cNvSpPr>
          <p:nvPr>
            <p:ph type="sldNum" sz="quarter" idx="12"/>
          </p:nvPr>
        </p:nvSpPr>
        <p:spPr>
          <a:ln/>
        </p:spPr>
        <p:txBody>
          <a:bodyPr/>
          <a:lstStyle>
            <a:lvl1pPr>
              <a:defRPr/>
            </a:lvl1pPr>
          </a:lstStyle>
          <a:p>
            <a:fld id="{C4D3A378-F020-2944-83B0-2FDEE2CF5304}" type="slidenum">
              <a:rPr lang="en-US" altLang="en-US"/>
              <a:pPr/>
              <a:t>‹#›</a:t>
            </a:fld>
            <a:endParaRPr lang="en-US" altLang="en-US"/>
          </a:p>
        </p:txBody>
      </p:sp>
    </p:spTree>
    <p:extLst>
      <p:ext uri="{BB962C8B-B14F-4D97-AF65-F5344CB8AC3E}">
        <p14:creationId xmlns:p14="http://schemas.microsoft.com/office/powerpoint/2010/main" val="314208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97CFC44-5C67-7E2D-89A7-E0562D866B6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5C77AD5-7094-1160-C945-A56A11F6A6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8F54173-61AA-251C-2534-49A2C9EC3FEA}"/>
              </a:ext>
            </a:extLst>
          </p:cNvPr>
          <p:cNvSpPr>
            <a:spLocks noGrp="1" noChangeArrowheads="1"/>
          </p:cNvSpPr>
          <p:nvPr>
            <p:ph type="sldNum" sz="quarter" idx="12"/>
          </p:nvPr>
        </p:nvSpPr>
        <p:spPr>
          <a:ln/>
        </p:spPr>
        <p:txBody>
          <a:bodyPr/>
          <a:lstStyle>
            <a:lvl1pPr>
              <a:defRPr/>
            </a:lvl1pPr>
          </a:lstStyle>
          <a:p>
            <a:fld id="{BAB77CEC-2590-0B43-A880-AB2B7346FE4C}" type="slidenum">
              <a:rPr lang="en-US" altLang="en-US"/>
              <a:pPr/>
              <a:t>‹#›</a:t>
            </a:fld>
            <a:endParaRPr lang="en-US" altLang="en-US"/>
          </a:p>
        </p:txBody>
      </p:sp>
    </p:spTree>
    <p:extLst>
      <p:ext uri="{BB962C8B-B14F-4D97-AF65-F5344CB8AC3E}">
        <p14:creationId xmlns:p14="http://schemas.microsoft.com/office/powerpoint/2010/main" val="1235139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FB5DC38-BC5C-8F2F-F1EE-2D012B36D55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0218205-5DB8-2F3D-EF85-8C58C4CD23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FBDE051-31BF-CA66-D06D-AD9807B00207}"/>
              </a:ext>
            </a:extLst>
          </p:cNvPr>
          <p:cNvSpPr>
            <a:spLocks noGrp="1" noChangeArrowheads="1"/>
          </p:cNvSpPr>
          <p:nvPr>
            <p:ph type="sldNum" sz="quarter" idx="12"/>
          </p:nvPr>
        </p:nvSpPr>
        <p:spPr>
          <a:ln/>
        </p:spPr>
        <p:txBody>
          <a:bodyPr/>
          <a:lstStyle>
            <a:lvl1pPr>
              <a:defRPr/>
            </a:lvl1pPr>
          </a:lstStyle>
          <a:p>
            <a:fld id="{03D4E9ED-88B6-CB46-8BBD-8829B36BBC19}" type="slidenum">
              <a:rPr lang="en-US" altLang="en-US"/>
              <a:pPr/>
              <a:t>‹#›</a:t>
            </a:fld>
            <a:endParaRPr lang="en-US" altLang="en-US"/>
          </a:p>
        </p:txBody>
      </p:sp>
    </p:spTree>
    <p:extLst>
      <p:ext uri="{BB962C8B-B14F-4D97-AF65-F5344CB8AC3E}">
        <p14:creationId xmlns:p14="http://schemas.microsoft.com/office/powerpoint/2010/main" val="522436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8E9D5E1-1B7D-15B4-9760-BD7B67A443A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D534557-B382-E38D-938A-DF43F3DC6D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F13ADF6-F16E-7967-B777-E28BB34BF171}"/>
              </a:ext>
            </a:extLst>
          </p:cNvPr>
          <p:cNvSpPr>
            <a:spLocks noGrp="1" noChangeArrowheads="1"/>
          </p:cNvSpPr>
          <p:nvPr>
            <p:ph type="sldNum" sz="quarter" idx="12"/>
          </p:nvPr>
        </p:nvSpPr>
        <p:spPr>
          <a:ln/>
        </p:spPr>
        <p:txBody>
          <a:bodyPr/>
          <a:lstStyle>
            <a:lvl1pPr>
              <a:defRPr/>
            </a:lvl1pPr>
          </a:lstStyle>
          <a:p>
            <a:fld id="{5F187A4C-8F8D-F043-A7D2-5D0549187EA5}" type="slidenum">
              <a:rPr lang="en-US" altLang="en-US"/>
              <a:pPr/>
              <a:t>‹#›</a:t>
            </a:fld>
            <a:endParaRPr lang="en-US" altLang="en-US"/>
          </a:p>
        </p:txBody>
      </p:sp>
    </p:spTree>
    <p:extLst>
      <p:ext uri="{BB962C8B-B14F-4D97-AF65-F5344CB8AC3E}">
        <p14:creationId xmlns:p14="http://schemas.microsoft.com/office/powerpoint/2010/main" val="3928064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1EEBCBC-437E-0927-8819-D8C9FB0594D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D32C68C-4C3D-84AE-3703-5BF2D91147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6C5C755-2F30-3249-4E0B-5EF70F49E098}"/>
              </a:ext>
            </a:extLst>
          </p:cNvPr>
          <p:cNvSpPr>
            <a:spLocks noGrp="1" noChangeArrowheads="1"/>
          </p:cNvSpPr>
          <p:nvPr>
            <p:ph type="sldNum" sz="quarter" idx="12"/>
          </p:nvPr>
        </p:nvSpPr>
        <p:spPr>
          <a:ln/>
        </p:spPr>
        <p:txBody>
          <a:bodyPr/>
          <a:lstStyle>
            <a:lvl1pPr>
              <a:defRPr/>
            </a:lvl1pPr>
          </a:lstStyle>
          <a:p>
            <a:fld id="{385C1280-7526-3046-AAD2-71F6339C95A6}" type="slidenum">
              <a:rPr lang="en-US" altLang="en-US"/>
              <a:pPr/>
              <a:t>‹#›</a:t>
            </a:fld>
            <a:endParaRPr lang="en-US" altLang="en-US"/>
          </a:p>
        </p:txBody>
      </p:sp>
    </p:spTree>
    <p:extLst>
      <p:ext uri="{BB962C8B-B14F-4D97-AF65-F5344CB8AC3E}">
        <p14:creationId xmlns:p14="http://schemas.microsoft.com/office/powerpoint/2010/main" val="244366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CBA9ECB-8472-8E65-E7C4-D246B35E4F0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67F96E8-4E38-9DEA-3F25-22AE7D5CE8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BCC1B8B-4C92-E421-4901-07060C842CA2}"/>
              </a:ext>
            </a:extLst>
          </p:cNvPr>
          <p:cNvSpPr>
            <a:spLocks noGrp="1" noChangeArrowheads="1"/>
          </p:cNvSpPr>
          <p:nvPr>
            <p:ph type="sldNum" sz="quarter" idx="12"/>
          </p:nvPr>
        </p:nvSpPr>
        <p:spPr>
          <a:ln/>
        </p:spPr>
        <p:txBody>
          <a:bodyPr/>
          <a:lstStyle>
            <a:lvl1pPr>
              <a:defRPr/>
            </a:lvl1pPr>
          </a:lstStyle>
          <a:p>
            <a:fld id="{D01FED0D-3BD8-AE43-BDC4-94D07058620A}" type="slidenum">
              <a:rPr lang="en-US" altLang="en-US"/>
              <a:pPr/>
              <a:t>‹#›</a:t>
            </a:fld>
            <a:endParaRPr lang="en-US" altLang="en-US"/>
          </a:p>
        </p:txBody>
      </p:sp>
    </p:spTree>
    <p:extLst>
      <p:ext uri="{BB962C8B-B14F-4D97-AF65-F5344CB8AC3E}">
        <p14:creationId xmlns:p14="http://schemas.microsoft.com/office/powerpoint/2010/main" val="1285655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5462C6A-B9BB-F9B1-4940-F90A2AB49C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44DB030-CEBD-F24E-6782-858D499E2F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9324E2E-2AEE-9CF7-5DD0-BDF33EBB0BD5}"/>
              </a:ext>
            </a:extLst>
          </p:cNvPr>
          <p:cNvSpPr>
            <a:spLocks noGrp="1" noChangeArrowheads="1"/>
          </p:cNvSpPr>
          <p:nvPr>
            <p:ph type="sldNum" sz="quarter" idx="12"/>
          </p:nvPr>
        </p:nvSpPr>
        <p:spPr>
          <a:ln/>
        </p:spPr>
        <p:txBody>
          <a:bodyPr/>
          <a:lstStyle>
            <a:lvl1pPr>
              <a:defRPr/>
            </a:lvl1pPr>
          </a:lstStyle>
          <a:p>
            <a:fld id="{22BB826C-BBC6-314D-B777-45A1E1EE728B}" type="slidenum">
              <a:rPr lang="en-US" altLang="en-US"/>
              <a:pPr/>
              <a:t>‹#›</a:t>
            </a:fld>
            <a:endParaRPr lang="en-US" altLang="en-US"/>
          </a:p>
        </p:txBody>
      </p:sp>
    </p:spTree>
    <p:extLst>
      <p:ext uri="{BB962C8B-B14F-4D97-AF65-F5344CB8AC3E}">
        <p14:creationId xmlns:p14="http://schemas.microsoft.com/office/powerpoint/2010/main" val="2866525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082E897-48F4-8608-01C8-F2F8D9CF4FA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78D63CE-6656-86B5-83DE-E24F8B091A6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9B40145-D2B0-1AB8-806E-630AFBC1B4C9}"/>
              </a:ext>
            </a:extLst>
          </p:cNvPr>
          <p:cNvSpPr>
            <a:spLocks noGrp="1" noChangeArrowheads="1"/>
          </p:cNvSpPr>
          <p:nvPr>
            <p:ph type="sldNum" sz="quarter" idx="12"/>
          </p:nvPr>
        </p:nvSpPr>
        <p:spPr>
          <a:ln/>
        </p:spPr>
        <p:txBody>
          <a:bodyPr/>
          <a:lstStyle>
            <a:lvl1pPr>
              <a:defRPr/>
            </a:lvl1pPr>
          </a:lstStyle>
          <a:p>
            <a:fld id="{AEC01BE5-EDA6-B242-AB1C-2C4FE71EA322}" type="slidenum">
              <a:rPr lang="en-US" altLang="en-US"/>
              <a:pPr/>
              <a:t>‹#›</a:t>
            </a:fld>
            <a:endParaRPr lang="en-US" altLang="en-US"/>
          </a:p>
        </p:txBody>
      </p:sp>
    </p:spTree>
    <p:extLst>
      <p:ext uri="{BB962C8B-B14F-4D97-AF65-F5344CB8AC3E}">
        <p14:creationId xmlns:p14="http://schemas.microsoft.com/office/powerpoint/2010/main" val="3018479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9E67B17-4D0A-D6BC-B807-EA5C598CA60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8347F35-2362-6C69-9E25-E40CB469EE8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4CD0C01-0364-D984-312C-453EB2F6F37A}"/>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defRPr>
            </a:lvl1pPr>
          </a:lstStyle>
          <a:p>
            <a:pPr>
              <a:defRPr/>
            </a:pPr>
            <a:endParaRPr lang="en-US"/>
          </a:p>
        </p:txBody>
      </p:sp>
      <p:sp>
        <p:nvSpPr>
          <p:cNvPr id="1029" name="Rectangle 5">
            <a:extLst>
              <a:ext uri="{FF2B5EF4-FFF2-40B4-BE49-F238E27FC236}">
                <a16:creationId xmlns:a16="http://schemas.microsoft.com/office/drawing/2014/main" id="{88EF062C-DB98-9BFB-0C36-594CAAB34F7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defRPr>
            </a:lvl1pPr>
          </a:lstStyle>
          <a:p>
            <a:pPr>
              <a:defRPr/>
            </a:pPr>
            <a:endParaRPr lang="en-US"/>
          </a:p>
        </p:txBody>
      </p:sp>
      <p:sp>
        <p:nvSpPr>
          <p:cNvPr id="1030" name="Rectangle 6">
            <a:extLst>
              <a:ext uri="{FF2B5EF4-FFF2-40B4-BE49-F238E27FC236}">
                <a16:creationId xmlns:a16="http://schemas.microsoft.com/office/drawing/2014/main" id="{042782EA-D262-F494-A9B0-246BF0B43E4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E42CB24-3296-2347-858C-AE5AB434083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naceweb.org/talent-acquisition/internships/paid-internships-moving-toward-greater-equity-setting-pay/" TargetMode="External"/><Relationship Id="rId2" Type="http://schemas.openxmlformats.org/officeDocument/2006/relationships/hyperlink" Target="https://educationdata.org/cost-of-a-college-class-or-credit-hour" TargetMode="External"/><Relationship Id="rId1" Type="http://schemas.openxmlformats.org/officeDocument/2006/relationships/slideLayout" Target="../slideLayouts/slideLayout2.xml"/><Relationship Id="rId4" Type="http://schemas.openxmlformats.org/officeDocument/2006/relationships/hyperlink" Target="https://educationdata.org/student-loan-debt-statistics#:~:text=Report%20Highlights.%20Student%20loan%20debt,of%20all%20student%20loan%20deb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49F92-24B9-BD8B-5978-867B21571352}"/>
              </a:ext>
            </a:extLst>
          </p:cNvPr>
          <p:cNvSpPr>
            <a:spLocks noGrp="1"/>
          </p:cNvSpPr>
          <p:nvPr>
            <p:ph type="title"/>
          </p:nvPr>
        </p:nvSpPr>
        <p:spPr/>
        <p:txBody>
          <a:bodyPr/>
          <a:lstStyle/>
          <a:p>
            <a:r>
              <a:rPr lang="en-US" dirty="0"/>
              <a:t>Opinion article</a:t>
            </a:r>
          </a:p>
        </p:txBody>
      </p:sp>
      <p:pic>
        <p:nvPicPr>
          <p:cNvPr id="15366" name="Picture 6" descr="As B.C. communities lose their last newspapers, hope emerges for locally  owned publications | CBC News">
            <a:extLst>
              <a:ext uri="{FF2B5EF4-FFF2-40B4-BE49-F238E27FC236}">
                <a16:creationId xmlns:a16="http://schemas.microsoft.com/office/drawing/2014/main" id="{B75901ED-BBCF-C41B-F33A-FF2A15D86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56" y="1828800"/>
            <a:ext cx="9144000" cy="5146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11449"/>
            <a:ext cx="3249230"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Title 1">
            <a:extLst>
              <a:ext uri="{FF2B5EF4-FFF2-40B4-BE49-F238E27FC236}">
                <a16:creationId xmlns:a16="http://schemas.microsoft.com/office/drawing/2014/main" id="{FFC81C29-3BC8-1E25-2294-867B6D458FCF}"/>
              </a:ext>
            </a:extLst>
          </p:cNvPr>
          <p:cNvSpPr>
            <a:spLocks noGrp="1"/>
          </p:cNvSpPr>
          <p:nvPr>
            <p:ph type="title"/>
          </p:nvPr>
        </p:nvSpPr>
        <p:spPr>
          <a:xfrm>
            <a:off x="557212" y="742951"/>
            <a:ext cx="2607469" cy="4962524"/>
          </a:xfrm>
        </p:spPr>
        <p:txBody>
          <a:bodyPr vert="horz" lIns="91440" tIns="45720" rIns="91440" bIns="45720" rtlCol="0" anchor="ctr">
            <a:normAutofit/>
          </a:bodyPr>
          <a:lstStyle/>
          <a:p>
            <a:pPr eaLnBrk="1" hangingPunct="1">
              <a:lnSpc>
                <a:spcPct val="90000"/>
              </a:lnSpc>
            </a:pPr>
            <a:r>
              <a:rPr lang="en-US" altLang="en-US" sz="2700" kern="1200" dirty="0">
                <a:solidFill>
                  <a:srgbClr val="FFFFFF"/>
                </a:solidFill>
                <a:latin typeface="+mj-lt"/>
                <a:ea typeface="+mj-ea"/>
                <a:cs typeface="+mj-cs"/>
              </a:rPr>
              <a:t>op-ed/opinion story</a:t>
            </a:r>
            <a:r>
              <a:rPr lang="en-US" altLang="en-US" sz="2700" kern="1200" dirty="0">
                <a:solidFill>
                  <a:srgbClr val="FFFFFF"/>
                </a:solidFill>
                <a:ea typeface="+mj-ea"/>
                <a:cs typeface="+mj-cs"/>
              </a:rPr>
              <a:t>:</a:t>
            </a:r>
            <a:br>
              <a:rPr lang="en-US" altLang="en-US" sz="2700" kern="1200" dirty="0">
                <a:solidFill>
                  <a:srgbClr val="FFFFFF"/>
                </a:solidFill>
                <a:latin typeface="+mj-lt"/>
                <a:ea typeface="+mj-ea"/>
                <a:cs typeface="+mj-cs"/>
              </a:rPr>
            </a:br>
            <a:br>
              <a:rPr lang="en-US" altLang="en-US" sz="2700" kern="1200" dirty="0">
                <a:solidFill>
                  <a:srgbClr val="FFFFFF"/>
                </a:solidFill>
                <a:latin typeface="+mj-lt"/>
                <a:ea typeface="+mj-ea"/>
                <a:cs typeface="+mj-cs"/>
              </a:rPr>
            </a:br>
            <a:r>
              <a:rPr lang="en-US" altLang="en-US" sz="2700" b="1" dirty="0">
                <a:solidFill>
                  <a:schemeClr val="bg1"/>
                </a:solidFill>
                <a:ea typeface="ＭＳ Ｐゴシック" panose="020B0600070205080204" pitchFamily="34" charset="-128"/>
              </a:rPr>
              <a:t>A feature story with a clear opinion. Its goal: to persuade people to your point of view.</a:t>
            </a:r>
            <a:r>
              <a:rPr lang="en-US" altLang="en-US" sz="2700" dirty="0">
                <a:solidFill>
                  <a:schemeClr val="bg1"/>
                </a:solidFill>
                <a:ea typeface="ＭＳ Ｐゴシック" panose="020B0600070205080204" pitchFamily="34" charset="-128"/>
              </a:rPr>
              <a:t> </a:t>
            </a:r>
            <a:br>
              <a:rPr lang="en-US" altLang="en-US" sz="4000" dirty="0">
                <a:solidFill>
                  <a:schemeClr val="bg1"/>
                </a:solidFill>
                <a:ea typeface="ＭＳ Ｐゴシック" panose="020B0600070205080204" pitchFamily="34" charset="-128"/>
              </a:rPr>
            </a:br>
            <a:endParaRPr lang="en-US" altLang="en-US" sz="4200" kern="1200" dirty="0">
              <a:solidFill>
                <a:schemeClr val="bg1"/>
              </a:solidFill>
              <a:latin typeface="+mj-lt"/>
              <a:ea typeface="+mj-ea"/>
              <a:cs typeface="+mj-cs"/>
            </a:endParaRPr>
          </a:p>
        </p:txBody>
      </p:sp>
      <p:pic>
        <p:nvPicPr>
          <p:cNvPr id="3" name="Content Placeholder 2" descr="A screenshot of a newspaper&#10;&#10;AI-generated content may be incorrect.">
            <a:extLst>
              <a:ext uri="{FF2B5EF4-FFF2-40B4-BE49-F238E27FC236}">
                <a16:creationId xmlns:a16="http://schemas.microsoft.com/office/drawing/2014/main" id="{246D8A86-74A6-5C7D-63F7-BCA164A83F89}"/>
              </a:ext>
            </a:extLst>
          </p:cNvPr>
          <p:cNvPicPr>
            <a:picLocks noGrp="1" noChangeAspect="1"/>
          </p:cNvPicPr>
          <p:nvPr>
            <p:ph idx="1"/>
          </p:nvPr>
        </p:nvPicPr>
        <p:blipFill>
          <a:blip r:embed="rId2"/>
          <a:stretch>
            <a:fillRect/>
          </a:stretch>
        </p:blipFill>
        <p:spPr>
          <a:xfrm>
            <a:off x="4343400" y="1676400"/>
            <a:ext cx="4437125" cy="422031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613CDAAD-2A98-8BBF-EC32-93A114A2433F}"/>
              </a:ext>
            </a:extLst>
          </p:cNvPr>
          <p:cNvSpPr>
            <a:spLocks noGrp="1"/>
          </p:cNvSpPr>
          <p:nvPr>
            <p:ph type="title"/>
          </p:nvPr>
        </p:nvSpPr>
        <p:spPr/>
        <p:txBody>
          <a:bodyPr/>
          <a:lstStyle/>
          <a:p>
            <a:r>
              <a:rPr lang="en-US" altLang="en-US" dirty="0">
                <a:ea typeface="ＭＳ Ｐゴシック" panose="020B0600070205080204" pitchFamily="34" charset="-128"/>
              </a:rPr>
              <a:t>What must a good opinion story have? </a:t>
            </a:r>
          </a:p>
        </p:txBody>
      </p:sp>
      <p:sp>
        <p:nvSpPr>
          <p:cNvPr id="22531" name="Content Placeholder 2">
            <a:extLst>
              <a:ext uri="{FF2B5EF4-FFF2-40B4-BE49-F238E27FC236}">
                <a16:creationId xmlns:a16="http://schemas.microsoft.com/office/drawing/2014/main" id="{19BEDF24-D736-C513-D71A-CE3025D140B8}"/>
              </a:ext>
            </a:extLst>
          </p:cNvPr>
          <p:cNvSpPr>
            <a:spLocks noGrp="1"/>
          </p:cNvSpPr>
          <p:nvPr>
            <p:ph idx="1"/>
          </p:nvPr>
        </p:nvSpPr>
        <p:spPr/>
        <p:txBody>
          <a:bodyPr/>
          <a:lstStyle/>
          <a:p>
            <a:r>
              <a:rPr lang="en-US" altLang="en-US" dirty="0">
                <a:ea typeface="ＭＳ Ｐゴシック" panose="020B0600070205080204" pitchFamily="34" charset="-128"/>
              </a:rPr>
              <a:t>News hook – why this topic right now?</a:t>
            </a:r>
          </a:p>
          <a:p>
            <a:r>
              <a:rPr lang="en-US" altLang="en-US" dirty="0">
                <a:ea typeface="ＭＳ Ｐゴシック" panose="020B0600070205080204" pitchFamily="34" charset="-128"/>
              </a:rPr>
              <a:t>Audience – must be relevant and interesting to readers/viewers/listeners</a:t>
            </a:r>
          </a:p>
          <a:p>
            <a:r>
              <a:rPr lang="en-US" altLang="en-US" dirty="0">
                <a:ea typeface="ＭＳ Ｐゴシック" panose="020B0600070205080204" pitchFamily="34" charset="-128"/>
              </a:rPr>
              <a:t>Must have a distinct point of view</a:t>
            </a:r>
          </a:p>
          <a:p>
            <a:r>
              <a:rPr lang="en-US" altLang="en-US" dirty="0">
                <a:ea typeface="ＭＳ Ｐゴシック" panose="020B0600070205080204" pitchFamily="34" charset="-128"/>
              </a:rPr>
              <a:t>Usually has some controversy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8C6FF4-561C-AF57-DAF1-0656FF47B079}"/>
              </a:ext>
            </a:extLst>
          </p:cNvPr>
          <p:cNvSpPr txBox="1"/>
          <p:nvPr/>
        </p:nvSpPr>
        <p:spPr>
          <a:xfrm>
            <a:off x="835357" y="3130041"/>
            <a:ext cx="3027251" cy="2387600"/>
          </a:xfrm>
          <a:prstGeom prst="rect">
            <a:avLst/>
          </a:prstGeom>
        </p:spPr>
        <p:txBody>
          <a:bodyPr vert="horz" lIns="91440" tIns="45720" rIns="91440" bIns="45720" rtlCol="0" anchor="t">
            <a:normAutofit/>
          </a:bodyPr>
          <a:lstStyle/>
          <a:p>
            <a:pPr eaLnBrk="1" hangingPunct="1">
              <a:lnSpc>
                <a:spcPct val="90000"/>
              </a:lnSpc>
              <a:spcAft>
                <a:spcPts val="600"/>
              </a:spcAft>
            </a:pPr>
            <a:r>
              <a:rPr lang="en-US" sz="3600" b="1" dirty="0">
                <a:latin typeface="+mj-lt"/>
                <a:ea typeface="+mj-ea"/>
                <a:cs typeface="+mj-cs"/>
              </a:rPr>
              <a:t>This is the news story in USA Today </a:t>
            </a:r>
          </a:p>
        </p:txBody>
      </p:sp>
      <p:pic>
        <p:nvPicPr>
          <p:cNvPr id="4" name="Picture 3" descr="A newspaper with a group of people in a courtroom&#10;&#10;AI-generated content may be incorrect.">
            <a:extLst>
              <a:ext uri="{FF2B5EF4-FFF2-40B4-BE49-F238E27FC236}">
                <a16:creationId xmlns:a16="http://schemas.microsoft.com/office/drawing/2014/main" id="{25E07322-1608-754B-242B-6CE59B215283}"/>
              </a:ext>
            </a:extLst>
          </p:cNvPr>
          <p:cNvPicPr>
            <a:picLocks noChangeAspect="1"/>
          </p:cNvPicPr>
          <p:nvPr/>
        </p:nvPicPr>
        <p:blipFill>
          <a:blip r:embed="rId2"/>
          <a:srcRect l="3082" r="3708" b="-3"/>
          <a:stretch>
            <a:fillRect/>
          </a:stretch>
        </p:blipFill>
        <p:spPr>
          <a:xfrm>
            <a:off x="4307532" y="666728"/>
            <a:ext cx="4286337" cy="5642635"/>
          </a:xfrm>
          <a:prstGeom prst="rect">
            <a:avLst/>
          </a:prstGeom>
        </p:spPr>
      </p:pic>
    </p:spTree>
    <p:extLst>
      <p:ext uri="{BB962C8B-B14F-4D97-AF65-F5344CB8AC3E}">
        <p14:creationId xmlns:p14="http://schemas.microsoft.com/office/powerpoint/2010/main" val="116305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A1E0C3-14F2-B8F4-946D-660B90A20039}"/>
              </a:ext>
            </a:extLst>
          </p:cNvPr>
          <p:cNvSpPr txBox="1"/>
          <p:nvPr/>
        </p:nvSpPr>
        <p:spPr>
          <a:xfrm>
            <a:off x="479160" y="4501453"/>
            <a:ext cx="8182230" cy="1065836"/>
          </a:xfrm>
          <a:prstGeom prst="rect">
            <a:avLst/>
          </a:prstGeom>
        </p:spPr>
        <p:txBody>
          <a:bodyPr vert="horz" lIns="91440" tIns="45720" rIns="91440" bIns="45720" rtlCol="0" anchor="ctr">
            <a:normAutofit/>
          </a:bodyPr>
          <a:lstStyle/>
          <a:p>
            <a:pPr algn="ctr" eaLnBrk="1" hangingPunct="1">
              <a:lnSpc>
                <a:spcPct val="90000"/>
              </a:lnSpc>
              <a:spcAft>
                <a:spcPts val="600"/>
              </a:spcAft>
            </a:pPr>
            <a:r>
              <a:rPr lang="en-US" sz="3100" b="1" dirty="0">
                <a:latin typeface="+mj-lt"/>
                <a:ea typeface="+mj-ea"/>
                <a:cs typeface="+mj-cs"/>
              </a:rPr>
              <a:t>Here’s the op-ed/opinion article that followed</a:t>
            </a:r>
          </a:p>
        </p:txBody>
      </p:sp>
      <p:pic>
        <p:nvPicPr>
          <p:cNvPr id="4" name="Picture 3" descr="A group of people in a building&#10;&#10;AI-generated content may be incorrect.">
            <a:extLst>
              <a:ext uri="{FF2B5EF4-FFF2-40B4-BE49-F238E27FC236}">
                <a16:creationId xmlns:a16="http://schemas.microsoft.com/office/drawing/2014/main" id="{D789DC10-7859-AC35-DD5C-7B88D0E71B91}"/>
              </a:ext>
            </a:extLst>
          </p:cNvPr>
          <p:cNvPicPr>
            <a:picLocks noChangeAspect="1"/>
          </p:cNvPicPr>
          <p:nvPr/>
        </p:nvPicPr>
        <p:blipFill>
          <a:blip r:embed="rId2"/>
          <a:stretch>
            <a:fillRect/>
          </a:stretch>
        </p:blipFill>
        <p:spPr>
          <a:xfrm>
            <a:off x="59788" y="888670"/>
            <a:ext cx="4391054" cy="2997529"/>
          </a:xfrm>
          <a:prstGeom prst="rect">
            <a:avLst/>
          </a:prstGeom>
        </p:spPr>
      </p:pic>
      <p:pic>
        <p:nvPicPr>
          <p:cNvPr id="6" name="Picture 5" descr="A screenshot of a news&#10;&#10;AI-generated content may be incorrect.">
            <a:extLst>
              <a:ext uri="{FF2B5EF4-FFF2-40B4-BE49-F238E27FC236}">
                <a16:creationId xmlns:a16="http://schemas.microsoft.com/office/drawing/2014/main" id="{F7CEAD39-7999-E411-5951-907B77010429}"/>
              </a:ext>
            </a:extLst>
          </p:cNvPr>
          <p:cNvPicPr>
            <a:picLocks noChangeAspect="1"/>
          </p:cNvPicPr>
          <p:nvPr/>
        </p:nvPicPr>
        <p:blipFill>
          <a:blip r:embed="rId3"/>
          <a:stretch>
            <a:fillRect/>
          </a:stretch>
        </p:blipFill>
        <p:spPr>
          <a:xfrm>
            <a:off x="2989838" y="1533852"/>
            <a:ext cx="6094374" cy="2148265"/>
          </a:xfrm>
          <a:prstGeom prst="rect">
            <a:avLst/>
          </a:prstGeom>
        </p:spPr>
      </p:pic>
    </p:spTree>
    <p:extLst>
      <p:ext uri="{BB962C8B-B14F-4D97-AF65-F5344CB8AC3E}">
        <p14:creationId xmlns:p14="http://schemas.microsoft.com/office/powerpoint/2010/main" val="1882640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9" name="Rectangle 23558">
            <a:extLst>
              <a:ext uri="{FF2B5EF4-FFF2-40B4-BE49-F238E27FC236}">
                <a16:creationId xmlns:a16="http://schemas.microsoft.com/office/drawing/2014/main" id="{08373A3F-54E0-424E-A84D-352212210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Title 1">
            <a:extLst>
              <a:ext uri="{FF2B5EF4-FFF2-40B4-BE49-F238E27FC236}">
                <a16:creationId xmlns:a16="http://schemas.microsoft.com/office/drawing/2014/main" id="{46B262E5-FC59-E965-F3D2-F4790758C95D}"/>
              </a:ext>
            </a:extLst>
          </p:cNvPr>
          <p:cNvSpPr>
            <a:spLocks noGrp="1"/>
          </p:cNvSpPr>
          <p:nvPr>
            <p:ph type="title" idx="4294967295"/>
          </p:nvPr>
        </p:nvSpPr>
        <p:spPr>
          <a:xfrm>
            <a:off x="3265884" y="841375"/>
            <a:ext cx="2628900" cy="3114698"/>
          </a:xfrm>
        </p:spPr>
        <p:txBody>
          <a:bodyPr vert="horz" lIns="91440" tIns="45720" rIns="91440" bIns="45720" rtlCol="0" anchor="b">
            <a:normAutofit/>
          </a:bodyPr>
          <a:lstStyle/>
          <a:p>
            <a:pPr eaLnBrk="1" hangingPunct="1">
              <a:lnSpc>
                <a:spcPct val="90000"/>
              </a:lnSpc>
            </a:pPr>
            <a:r>
              <a:rPr lang="en-US" altLang="en-US" sz="4200" kern="1200">
                <a:solidFill>
                  <a:schemeClr val="bg1"/>
                </a:solidFill>
                <a:ea typeface="+mj-ea"/>
                <a:cs typeface="+mj-cs"/>
              </a:rPr>
              <a:t>Op-ed should fit the news outlet’s audience</a:t>
            </a:r>
          </a:p>
        </p:txBody>
      </p:sp>
      <p:grpSp>
        <p:nvGrpSpPr>
          <p:cNvPr id="23561" name="Group 23560">
            <a:extLst>
              <a:ext uri="{FF2B5EF4-FFF2-40B4-BE49-F238E27FC236}">
                <a16:creationId xmlns:a16="http://schemas.microsoft.com/office/drawing/2014/main" id="{B7BAEF06-AB74-442C-8C30-B88233FD83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065730" cy="6858000"/>
            <a:chOff x="1" y="0"/>
            <a:chExt cx="4087640" cy="6858000"/>
          </a:xfrm>
          <a:effectLst>
            <a:outerShdw blurRad="381000" dist="152400" algn="ctr" rotWithShape="0">
              <a:srgbClr val="000000">
                <a:alpha val="10000"/>
              </a:srgbClr>
            </a:outerShdw>
          </a:effectLst>
        </p:grpSpPr>
        <p:grpSp>
          <p:nvGrpSpPr>
            <p:cNvPr id="23562" name="Group 23561">
              <a:extLst>
                <a:ext uri="{FF2B5EF4-FFF2-40B4-BE49-F238E27FC236}">
                  <a16:creationId xmlns:a16="http://schemas.microsoft.com/office/drawing/2014/main" id="{BDFD9AA5-A6A4-499F-BB09-5CD7F8145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23566" name="Freeform: Shape 23565">
                <a:extLst>
                  <a:ext uri="{FF2B5EF4-FFF2-40B4-BE49-F238E27FC236}">
                    <a16:creationId xmlns:a16="http://schemas.microsoft.com/office/drawing/2014/main" id="{5F499571-4EEA-4442-B71C-2972335B3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7" name="Freeform: Shape 23566">
                <a:extLst>
                  <a:ext uri="{FF2B5EF4-FFF2-40B4-BE49-F238E27FC236}">
                    <a16:creationId xmlns:a16="http://schemas.microsoft.com/office/drawing/2014/main" id="{9FFC7284-7A71-4F33-AB06-E0D1EB1CA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563" name="Group 23562">
              <a:extLst>
                <a:ext uri="{FF2B5EF4-FFF2-40B4-BE49-F238E27FC236}">
                  <a16:creationId xmlns:a16="http://schemas.microsoft.com/office/drawing/2014/main" id="{C27F758D-B23C-459E-AD21-6621782C72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23564" name="Freeform: Shape 23563">
                <a:extLst>
                  <a:ext uri="{FF2B5EF4-FFF2-40B4-BE49-F238E27FC236}">
                    <a16:creationId xmlns:a16="http://schemas.microsoft.com/office/drawing/2014/main" id="{08DD5D69-A882-48D7-ACFB-68E2DC6B0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5" name="Freeform: Shape 23564">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2050" name="Picture 2" descr="Trump found guilty in NY criminal trial: Front pages across America">
            <a:extLst>
              <a:ext uri="{FF2B5EF4-FFF2-40B4-BE49-F238E27FC236}">
                <a16:creationId xmlns:a16="http://schemas.microsoft.com/office/drawing/2014/main" id="{42125295-E38C-F6A0-2AF7-6254655E1C5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0158" y="1673097"/>
            <a:ext cx="2052042" cy="3697373"/>
          </a:xfrm>
          <a:prstGeom prst="rect">
            <a:avLst/>
          </a:prstGeom>
          <a:noFill/>
          <a:extLst>
            <a:ext uri="{909E8E84-426E-40DD-AFC4-6F175D3DCCD1}">
              <a14:hiddenFill xmlns:a14="http://schemas.microsoft.com/office/drawing/2010/main">
                <a:solidFill>
                  <a:srgbClr val="FFFFFF"/>
                </a:solidFill>
              </a14:hiddenFill>
            </a:ext>
          </a:extLst>
        </p:spPr>
      </p:pic>
      <p:grpSp>
        <p:nvGrpSpPr>
          <p:cNvPr id="23569" name="Group 23568">
            <a:extLst>
              <a:ext uri="{FF2B5EF4-FFF2-40B4-BE49-F238E27FC236}">
                <a16:creationId xmlns:a16="http://schemas.microsoft.com/office/drawing/2014/main" id="{C9829185-6353-4E3C-B082-AA7F519391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078270" y="0"/>
            <a:ext cx="3065730" cy="6858000"/>
            <a:chOff x="1" y="0"/>
            <a:chExt cx="4087640" cy="6858000"/>
          </a:xfrm>
          <a:effectLst>
            <a:outerShdw blurRad="381000" dist="152400" algn="ctr" rotWithShape="0">
              <a:srgbClr val="000000">
                <a:alpha val="10000"/>
              </a:srgbClr>
            </a:outerShdw>
          </a:effectLst>
        </p:grpSpPr>
        <p:grpSp>
          <p:nvGrpSpPr>
            <p:cNvPr id="23570" name="Group 23569">
              <a:extLst>
                <a:ext uri="{FF2B5EF4-FFF2-40B4-BE49-F238E27FC236}">
                  <a16:creationId xmlns:a16="http://schemas.microsoft.com/office/drawing/2014/main" id="{BB7BB359-8B77-484C-B9CD-6376139A3A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23574" name="Freeform: Shape 23573">
                <a:extLst>
                  <a:ext uri="{FF2B5EF4-FFF2-40B4-BE49-F238E27FC236}">
                    <a16:creationId xmlns:a16="http://schemas.microsoft.com/office/drawing/2014/main" id="{AA96BE9D-5B3B-4CA9-8895-33FAA3804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75" name="Freeform: Shape 23574">
                <a:extLst>
                  <a:ext uri="{FF2B5EF4-FFF2-40B4-BE49-F238E27FC236}">
                    <a16:creationId xmlns:a16="http://schemas.microsoft.com/office/drawing/2014/main" id="{7840E2BF-E954-4173-BF70-2DAE9E19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571" name="Group 23570">
              <a:extLst>
                <a:ext uri="{FF2B5EF4-FFF2-40B4-BE49-F238E27FC236}">
                  <a16:creationId xmlns:a16="http://schemas.microsoft.com/office/drawing/2014/main" id="{3F125B5A-DFAC-4B6D-B14F-287F8C436AA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23572" name="Freeform: Shape 23571">
                <a:extLst>
                  <a:ext uri="{FF2B5EF4-FFF2-40B4-BE49-F238E27FC236}">
                    <a16:creationId xmlns:a16="http://schemas.microsoft.com/office/drawing/2014/main" id="{6AF4804F-69E5-479A-9F45-C0E463171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73" name="Freeform: Shape 23572">
                <a:extLst>
                  <a:ext uri="{FF2B5EF4-FFF2-40B4-BE49-F238E27FC236}">
                    <a16:creationId xmlns:a16="http://schemas.microsoft.com/office/drawing/2014/main" id="{3CA5C733-38F9-4D36-A78D-0AB08CCBB5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2052" name="Picture 4" descr="Donald Trump convicted of illegally fudging business records in historic  Manhattan hush money case">
            <a:extLst>
              <a:ext uri="{FF2B5EF4-FFF2-40B4-BE49-F238E27FC236}">
                <a16:creationId xmlns:a16="http://schemas.microsoft.com/office/drawing/2014/main" id="{1502E052-2636-171A-FA51-68D4297D039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24338" y="2331494"/>
            <a:ext cx="2141651" cy="23929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newspaper with a news paper&#10;&#10;AI-generated content may be incorrect.">
            <a:extLst>
              <a:ext uri="{FF2B5EF4-FFF2-40B4-BE49-F238E27FC236}">
                <a16:creationId xmlns:a16="http://schemas.microsoft.com/office/drawing/2014/main" id="{0D464D27-ACDE-90E2-8B71-003B39FF1C5B}"/>
              </a:ext>
            </a:extLst>
          </p:cNvPr>
          <p:cNvPicPr>
            <a:picLocks noChangeAspect="1"/>
          </p:cNvPicPr>
          <p:nvPr/>
        </p:nvPicPr>
        <p:blipFill>
          <a:blip r:embed="rId2"/>
          <a:stretch>
            <a:fillRect/>
          </a:stretch>
        </p:blipFill>
        <p:spPr>
          <a:xfrm>
            <a:off x="482600" y="2322072"/>
            <a:ext cx="3971037" cy="2213853"/>
          </a:xfrm>
          <a:prstGeom prst="rect">
            <a:avLst/>
          </a:prstGeom>
        </p:spPr>
      </p:pic>
      <p:pic>
        <p:nvPicPr>
          <p:cNvPr id="5" name="Picture 4" descr="A person in a suit and tie&#10;&#10;AI-generated content may be incorrect.">
            <a:extLst>
              <a:ext uri="{FF2B5EF4-FFF2-40B4-BE49-F238E27FC236}">
                <a16:creationId xmlns:a16="http://schemas.microsoft.com/office/drawing/2014/main" id="{9D72D0B5-4739-3E11-C6B7-09C8E6949242}"/>
              </a:ext>
            </a:extLst>
          </p:cNvPr>
          <p:cNvPicPr>
            <a:picLocks noChangeAspect="1"/>
          </p:cNvPicPr>
          <p:nvPr/>
        </p:nvPicPr>
        <p:blipFill>
          <a:blip r:embed="rId3"/>
          <a:stretch>
            <a:fillRect/>
          </a:stretch>
        </p:blipFill>
        <p:spPr>
          <a:xfrm>
            <a:off x="4690362" y="2297255"/>
            <a:ext cx="3971037" cy="2263490"/>
          </a:xfrm>
          <a:prstGeom prst="rect">
            <a:avLst/>
          </a:prstGeom>
        </p:spPr>
      </p:pic>
      <p:sp>
        <p:nvSpPr>
          <p:cNvPr id="6" name="TextBox 5">
            <a:extLst>
              <a:ext uri="{FF2B5EF4-FFF2-40B4-BE49-F238E27FC236}">
                <a16:creationId xmlns:a16="http://schemas.microsoft.com/office/drawing/2014/main" id="{9CF2600B-FCC1-E18A-3AF5-8C68D3EFC1CA}"/>
              </a:ext>
            </a:extLst>
          </p:cNvPr>
          <p:cNvSpPr txBox="1"/>
          <p:nvPr/>
        </p:nvSpPr>
        <p:spPr>
          <a:xfrm>
            <a:off x="1434753" y="939401"/>
            <a:ext cx="6567054" cy="461665"/>
          </a:xfrm>
          <a:prstGeom prst="rect">
            <a:avLst/>
          </a:prstGeom>
          <a:noFill/>
        </p:spPr>
        <p:txBody>
          <a:bodyPr wrap="none" rtlCol="0">
            <a:spAutoFit/>
          </a:bodyPr>
          <a:lstStyle/>
          <a:p>
            <a:r>
              <a:rPr lang="en-US" b="1" dirty="0"/>
              <a:t>Fox News Opinion vs MS Now (former MSNBC)</a:t>
            </a:r>
          </a:p>
        </p:txBody>
      </p:sp>
    </p:spTree>
    <p:extLst>
      <p:ext uri="{BB962C8B-B14F-4D97-AF65-F5344CB8AC3E}">
        <p14:creationId xmlns:p14="http://schemas.microsoft.com/office/powerpoint/2010/main" val="1857111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New York Times Company">
            <a:extLst>
              <a:ext uri="{FF2B5EF4-FFF2-40B4-BE49-F238E27FC236}">
                <a16:creationId xmlns:a16="http://schemas.microsoft.com/office/drawing/2014/main" id="{384A93CD-9469-4E49-FF2C-2BF10FEAC7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514599"/>
            <a:ext cx="1922887" cy="192288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person hugging a child&#10;&#10;AI-generated content may be incorrect.">
            <a:extLst>
              <a:ext uri="{FF2B5EF4-FFF2-40B4-BE49-F238E27FC236}">
                <a16:creationId xmlns:a16="http://schemas.microsoft.com/office/drawing/2014/main" id="{E9E1F95E-09E5-934F-5E3F-A3D54F9AECCE}"/>
              </a:ext>
            </a:extLst>
          </p:cNvPr>
          <p:cNvPicPr>
            <a:picLocks noChangeAspect="1"/>
          </p:cNvPicPr>
          <p:nvPr/>
        </p:nvPicPr>
        <p:blipFill>
          <a:blip r:embed="rId3"/>
          <a:stretch>
            <a:fillRect/>
          </a:stretch>
        </p:blipFill>
        <p:spPr>
          <a:xfrm>
            <a:off x="2362201" y="1507900"/>
            <a:ext cx="6456276" cy="3292700"/>
          </a:xfrm>
          <a:prstGeom prst="rect">
            <a:avLst/>
          </a:prstGeom>
        </p:spPr>
      </p:pic>
      <p:sp>
        <p:nvSpPr>
          <p:cNvPr id="3" name="TextBox 2">
            <a:extLst>
              <a:ext uri="{FF2B5EF4-FFF2-40B4-BE49-F238E27FC236}">
                <a16:creationId xmlns:a16="http://schemas.microsoft.com/office/drawing/2014/main" id="{0D889599-04C7-978B-8118-4337DDCD51F9}"/>
              </a:ext>
            </a:extLst>
          </p:cNvPr>
          <p:cNvSpPr txBox="1"/>
          <p:nvPr/>
        </p:nvSpPr>
        <p:spPr>
          <a:xfrm>
            <a:off x="1143000" y="381000"/>
            <a:ext cx="6142694" cy="830997"/>
          </a:xfrm>
          <a:prstGeom prst="rect">
            <a:avLst/>
          </a:prstGeom>
          <a:noFill/>
        </p:spPr>
        <p:txBody>
          <a:bodyPr wrap="square" rtlCol="0">
            <a:spAutoFit/>
          </a:bodyPr>
          <a:lstStyle/>
          <a:p>
            <a:r>
              <a:rPr lang="en-US" dirty="0"/>
              <a:t>Op-ed should be pitched toward the tone, style and audience of the publication or outlet </a:t>
            </a:r>
          </a:p>
        </p:txBody>
      </p:sp>
    </p:spTree>
    <p:extLst>
      <p:ext uri="{BB962C8B-B14F-4D97-AF65-F5344CB8AC3E}">
        <p14:creationId xmlns:p14="http://schemas.microsoft.com/office/powerpoint/2010/main" val="3835716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a line&#10;&#10;AI-generated content may be incorrect.">
            <a:extLst>
              <a:ext uri="{FF2B5EF4-FFF2-40B4-BE49-F238E27FC236}">
                <a16:creationId xmlns:a16="http://schemas.microsoft.com/office/drawing/2014/main" id="{8493D7EA-2A8A-8402-38E1-C5D3227E44FC}"/>
              </a:ext>
            </a:extLst>
          </p:cNvPr>
          <p:cNvPicPr>
            <a:picLocks noChangeAspect="1"/>
          </p:cNvPicPr>
          <p:nvPr/>
        </p:nvPicPr>
        <p:blipFill>
          <a:blip r:embed="rId2"/>
          <a:stretch>
            <a:fillRect/>
          </a:stretch>
        </p:blipFill>
        <p:spPr>
          <a:xfrm>
            <a:off x="2900760" y="533400"/>
            <a:ext cx="5692832" cy="5334000"/>
          </a:xfrm>
          <a:prstGeom prst="rect">
            <a:avLst/>
          </a:prstGeom>
        </p:spPr>
      </p:pic>
      <p:pic>
        <p:nvPicPr>
          <p:cNvPr id="4098" name="Picture 2" descr="Covers | New York Post">
            <a:extLst>
              <a:ext uri="{FF2B5EF4-FFF2-40B4-BE49-F238E27FC236}">
                <a16:creationId xmlns:a16="http://schemas.microsoft.com/office/drawing/2014/main" id="{C6ED0612-6568-0940-912B-A938AE72D5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408" y="2362200"/>
            <a:ext cx="1968500" cy="187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The New York Times Building">
            <a:extLst>
              <a:ext uri="{FF2B5EF4-FFF2-40B4-BE49-F238E27FC236}">
                <a16:creationId xmlns:a16="http://schemas.microsoft.com/office/drawing/2014/main" id="{1D0EBD50-0D36-7205-BDD9-006BEF62B19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5731" r="4937" b="2"/>
          <a:stretch>
            <a:fill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488" name="Rectangle 2048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Title 1">
            <a:extLst>
              <a:ext uri="{FF2B5EF4-FFF2-40B4-BE49-F238E27FC236}">
                <a16:creationId xmlns:a16="http://schemas.microsoft.com/office/drawing/2014/main" id="{913E670A-E402-1C00-A143-DB76742EAA87}"/>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eaLnBrk="1" hangingPunct="1">
              <a:lnSpc>
                <a:spcPct val="90000"/>
              </a:lnSpc>
            </a:pPr>
            <a:r>
              <a:rPr lang="en-US" altLang="en-US" sz="2400" kern="1200">
                <a:solidFill>
                  <a:schemeClr val="tx1">
                    <a:lumMod val="85000"/>
                    <a:lumOff val="15000"/>
                  </a:schemeClr>
                </a:solidFill>
                <a:ea typeface="+mj-ea"/>
                <a:cs typeface="+mj-cs"/>
              </a:rPr>
              <a:t>In a newspaper, who writes the op-eds that speaks for institution? </a:t>
            </a:r>
          </a:p>
        </p:txBody>
      </p:sp>
      <p:cxnSp>
        <p:nvCxnSpPr>
          <p:cNvPr id="20490" name="Straight Connector 2048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492" name="Straight Connector 2049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743A16-9127-47C8-3CEF-6E1CD6C85B56}"/>
              </a:ext>
            </a:extLst>
          </p:cNvPr>
          <p:cNvSpPr>
            <a:spLocks noGrp="1"/>
          </p:cNvSpPr>
          <p:nvPr>
            <p:ph type="title"/>
          </p:nvPr>
        </p:nvSpPr>
        <p:spPr>
          <a:xfrm>
            <a:off x="479742" y="5397655"/>
            <a:ext cx="8182230" cy="1065836"/>
          </a:xfrm>
        </p:spPr>
        <p:txBody>
          <a:bodyPr vert="horz" lIns="91440" tIns="45720" rIns="91440" bIns="45720" rtlCol="0" anchor="ctr">
            <a:normAutofit/>
          </a:bodyPr>
          <a:lstStyle/>
          <a:p>
            <a:pPr eaLnBrk="1" hangingPunct="1">
              <a:lnSpc>
                <a:spcPct val="90000"/>
              </a:lnSpc>
            </a:pPr>
            <a:r>
              <a:rPr lang="en-US" sz="4000" kern="1200" dirty="0">
                <a:solidFill>
                  <a:schemeClr val="tx1"/>
                </a:solidFill>
                <a:ea typeface="+mj-ea"/>
                <a:cs typeface="+mj-cs"/>
              </a:rPr>
              <a:t>NY Times editorial board </a:t>
            </a:r>
          </a:p>
        </p:txBody>
      </p:sp>
      <p:pic>
        <p:nvPicPr>
          <p:cNvPr id="5" name="Picture 4">
            <a:extLst>
              <a:ext uri="{FF2B5EF4-FFF2-40B4-BE49-F238E27FC236}">
                <a16:creationId xmlns:a16="http://schemas.microsoft.com/office/drawing/2014/main" id="{9B15C352-4DA8-980D-B273-5E72BBC86780}"/>
              </a:ext>
            </a:extLst>
          </p:cNvPr>
          <p:cNvPicPr>
            <a:picLocks noChangeAspect="1"/>
          </p:cNvPicPr>
          <p:nvPr/>
        </p:nvPicPr>
        <p:blipFill>
          <a:blip r:embed="rId2"/>
          <a:stretch>
            <a:fillRect/>
          </a:stretch>
        </p:blipFill>
        <p:spPr>
          <a:xfrm>
            <a:off x="526154" y="320040"/>
            <a:ext cx="3138829" cy="4632960"/>
          </a:xfrm>
          <a:prstGeom prst="rect">
            <a:avLst/>
          </a:prstGeom>
        </p:spPr>
      </p:pic>
      <p:pic>
        <p:nvPicPr>
          <p:cNvPr id="1026" name="Picture 2">
            <a:extLst>
              <a:ext uri="{FF2B5EF4-FFF2-40B4-BE49-F238E27FC236}">
                <a16:creationId xmlns:a16="http://schemas.microsoft.com/office/drawing/2014/main" id="{F99BB85D-DD8F-BB76-2335-57DCF0674D4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83114" y="1093948"/>
            <a:ext cx="5418570" cy="3020852"/>
          </a:xfrm>
          <a:prstGeom prst="rect">
            <a:avLst/>
          </a:prstGeom>
          <a:noFill/>
          <a:extLst>
            <a:ext uri="{909E8E84-426E-40DD-AFC4-6F175D3DCCD1}">
              <a14:hiddenFill xmlns:a14="http://schemas.microsoft.com/office/drawing/2010/main">
                <a:solidFill>
                  <a:srgbClr val="FFFFFF"/>
                </a:solidFill>
              </a14:hiddenFill>
            </a:ext>
          </a:extLst>
        </p:spPr>
      </p:pic>
      <p:sp>
        <p:nvSpPr>
          <p:cNvPr id="1033"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5594358"/>
            <a:ext cx="2468880" cy="18288"/>
          </a:xfrm>
          <a:custGeom>
            <a:avLst/>
            <a:gdLst>
              <a:gd name="csX0" fmla="*/ 0 w 2468880"/>
              <a:gd name="csY0" fmla="*/ 0 h 18288"/>
              <a:gd name="csX1" fmla="*/ 592531 w 2468880"/>
              <a:gd name="csY1" fmla="*/ 0 h 18288"/>
              <a:gd name="csX2" fmla="*/ 1160374 w 2468880"/>
              <a:gd name="csY2" fmla="*/ 0 h 18288"/>
              <a:gd name="csX3" fmla="*/ 1728216 w 2468880"/>
              <a:gd name="csY3" fmla="*/ 0 h 18288"/>
              <a:gd name="csX4" fmla="*/ 2468880 w 2468880"/>
              <a:gd name="csY4" fmla="*/ 0 h 18288"/>
              <a:gd name="csX5" fmla="*/ 2468880 w 2468880"/>
              <a:gd name="csY5" fmla="*/ 18288 h 18288"/>
              <a:gd name="csX6" fmla="*/ 1802282 w 2468880"/>
              <a:gd name="csY6" fmla="*/ 18288 h 18288"/>
              <a:gd name="csX7" fmla="*/ 1209751 w 2468880"/>
              <a:gd name="csY7" fmla="*/ 18288 h 18288"/>
              <a:gd name="csX8" fmla="*/ 641909 w 2468880"/>
              <a:gd name="csY8" fmla="*/ 18288 h 18288"/>
              <a:gd name="csX9" fmla="*/ 0 w 2468880"/>
              <a:gd name="csY9" fmla="*/ 18288 h 18288"/>
              <a:gd name="csX10" fmla="*/ 0 w 246888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68880" h="18288"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302" y="4771"/>
                  <a:pt x="2469633" y="12323"/>
                  <a:pt x="2468880" y="18288"/>
                </a:cubicBezTo>
                <a:cubicBezTo>
                  <a:pt x="2229297" y="-14659"/>
                  <a:pt x="2066775" y="30253"/>
                  <a:pt x="1802282" y="18288"/>
                </a:cubicBezTo>
                <a:cubicBezTo>
                  <a:pt x="1537789" y="6323"/>
                  <a:pt x="1379930" y="22266"/>
                  <a:pt x="1209751" y="18288"/>
                </a:cubicBezTo>
                <a:cubicBezTo>
                  <a:pt x="1039572" y="14310"/>
                  <a:pt x="837025" y="12850"/>
                  <a:pt x="641909" y="18288"/>
                </a:cubicBezTo>
                <a:cubicBezTo>
                  <a:pt x="446793" y="23726"/>
                  <a:pt x="170561" y="18472"/>
                  <a:pt x="0" y="18288"/>
                </a:cubicBezTo>
                <a:cubicBezTo>
                  <a:pt x="841" y="12879"/>
                  <a:pt x="-726" y="3977"/>
                  <a:pt x="0" y="0"/>
                </a:cubicBezTo>
                <a:close/>
              </a:path>
              <a:path w="2468880" h="18288"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8266" y="8857"/>
                  <a:pt x="2469384" y="13619"/>
                  <a:pt x="2468880" y="18288"/>
                </a:cubicBezTo>
                <a:cubicBezTo>
                  <a:pt x="2271330" y="36599"/>
                  <a:pt x="2001027" y="31554"/>
                  <a:pt x="1876349" y="18288"/>
                </a:cubicBezTo>
                <a:cubicBezTo>
                  <a:pt x="1751671" y="5022"/>
                  <a:pt x="1364652" y="15063"/>
                  <a:pt x="1209751" y="18288"/>
                </a:cubicBezTo>
                <a:cubicBezTo>
                  <a:pt x="1054850" y="21513"/>
                  <a:pt x="748438" y="20074"/>
                  <a:pt x="617220" y="18288"/>
                </a:cubicBezTo>
                <a:cubicBezTo>
                  <a:pt x="486002" y="16502"/>
                  <a:pt x="237432" y="27200"/>
                  <a:pt x="0" y="18288"/>
                </a:cubicBezTo>
                <a:cubicBezTo>
                  <a:pt x="-487" y="10816"/>
                  <a:pt x="-839" y="605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1019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02DA8E4B-901C-78A0-F0B9-ACB3E7849879}"/>
              </a:ext>
            </a:extLst>
          </p:cNvPr>
          <p:cNvSpPr>
            <a:spLocks noGrp="1" noChangeArrowheads="1"/>
          </p:cNvSpPr>
          <p:nvPr>
            <p:ph type="ctrTitle"/>
          </p:nvPr>
        </p:nvSpPr>
        <p:spPr>
          <a:xfrm>
            <a:off x="609600" y="228600"/>
            <a:ext cx="7772400" cy="2514600"/>
          </a:xfrm>
        </p:spPr>
        <p:txBody>
          <a:bodyPr/>
          <a:lstStyle/>
          <a:p>
            <a:r>
              <a:rPr lang="en-US" altLang="en-US" sz="4800" b="1">
                <a:ea typeface="ＭＳ Ｐゴシック" panose="020B0600070205080204" pitchFamily="34" charset="-128"/>
              </a:rPr>
              <a:t>The best op-ed piece convinces you with emotion.</a:t>
            </a:r>
            <a:endParaRPr lang="en-US" altLang="en-US" sz="4800">
              <a:ea typeface="ＭＳ Ｐゴシック" panose="020B0600070205080204" pitchFamily="34" charset="-128"/>
            </a:endParaRPr>
          </a:p>
        </p:txBody>
      </p:sp>
      <p:sp>
        <p:nvSpPr>
          <p:cNvPr id="26627" name="Rectangle 3">
            <a:extLst>
              <a:ext uri="{FF2B5EF4-FFF2-40B4-BE49-F238E27FC236}">
                <a16:creationId xmlns:a16="http://schemas.microsoft.com/office/drawing/2014/main" id="{64B7CAEA-6923-7FD6-D680-CFF7982DCC05}"/>
              </a:ext>
            </a:extLst>
          </p:cNvPr>
          <p:cNvSpPr>
            <a:spLocks noGrp="1" noChangeArrowheads="1"/>
          </p:cNvSpPr>
          <p:nvPr>
            <p:ph type="subTitle" idx="1"/>
          </p:nvPr>
        </p:nvSpPr>
        <p:spPr>
          <a:xfrm>
            <a:off x="1371600" y="2438400"/>
            <a:ext cx="6400800" cy="3200400"/>
          </a:xfrm>
        </p:spPr>
        <p:txBody>
          <a:bodyPr/>
          <a:lstStyle/>
          <a:p>
            <a:r>
              <a:rPr lang="en-US" altLang="en-US" sz="4000">
                <a:solidFill>
                  <a:srgbClr val="FF0000"/>
                </a:solidFill>
                <a:ea typeface="ＭＳ Ｐゴシック" panose="020B0600070205080204" pitchFamily="34" charset="-128"/>
              </a:rPr>
              <a:t>Anger, humor</a:t>
            </a:r>
          </a:p>
          <a:p>
            <a:r>
              <a:rPr lang="en-US" altLang="en-US" sz="4000">
                <a:solidFill>
                  <a:srgbClr val="FF0000"/>
                </a:solidFill>
                <a:ea typeface="ＭＳ Ｐゴシック" panose="020B0600070205080204" pitchFamily="34" charset="-128"/>
              </a:rPr>
              <a:t>...and other genuine, relatable feelings</a:t>
            </a:r>
            <a:r>
              <a:rPr lang="en-US" altLang="en-US" sz="4000">
                <a:ea typeface="ＭＳ Ｐゴシック" panose="020B0600070205080204" pitchFamily="34" charset="-128"/>
              </a:rPr>
              <a:t>. </a:t>
            </a:r>
          </a:p>
          <a:p>
            <a:r>
              <a:rPr lang="en-US" altLang="en-US" sz="4000" b="1">
                <a:ea typeface="ＭＳ Ｐゴシック" panose="020B0600070205080204" pitchFamily="34" charset="-128"/>
              </a:rPr>
              <a:t>As well as straight-up facts, information and research….</a:t>
            </a:r>
          </a:p>
          <a:p>
            <a:endParaRPr lang="en-US" altLang="en-US" sz="4000">
              <a:ea typeface="ＭＳ Ｐゴシック" panose="020B0600070205080204"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6" name="Rectangle 27655">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8" name="Right Triangle 27657">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660" name="Rectangle 27659">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Title 2">
            <a:extLst>
              <a:ext uri="{FF2B5EF4-FFF2-40B4-BE49-F238E27FC236}">
                <a16:creationId xmlns:a16="http://schemas.microsoft.com/office/drawing/2014/main" id="{9EEEB455-C149-0F2F-A940-1DD9E4BDE1E9}"/>
              </a:ext>
            </a:extLst>
          </p:cNvPr>
          <p:cNvSpPr>
            <a:spLocks noGrp="1"/>
          </p:cNvSpPr>
          <p:nvPr>
            <p:ph type="ctrTitle"/>
          </p:nvPr>
        </p:nvSpPr>
        <p:spPr>
          <a:xfrm>
            <a:off x="963930" y="1008993"/>
            <a:ext cx="6923558" cy="3542045"/>
          </a:xfrm>
        </p:spPr>
        <p:txBody>
          <a:bodyPr anchor="b">
            <a:normAutofit/>
          </a:bodyPr>
          <a:lstStyle/>
          <a:p>
            <a:pPr algn="l">
              <a:lnSpc>
                <a:spcPct val="90000"/>
              </a:lnSpc>
            </a:pPr>
            <a:r>
              <a:rPr lang="en-US" altLang="en-US" sz="8500" b="1">
                <a:ea typeface="ＭＳ Ｐゴシック" panose="020B0600070205080204" pitchFamily="34" charset="-128"/>
              </a:rPr>
              <a:t>VERY IMPORTANT</a:t>
            </a:r>
          </a:p>
        </p:txBody>
      </p:sp>
      <p:sp>
        <p:nvSpPr>
          <p:cNvPr id="27651" name="Subtitle 3">
            <a:extLst>
              <a:ext uri="{FF2B5EF4-FFF2-40B4-BE49-F238E27FC236}">
                <a16:creationId xmlns:a16="http://schemas.microsoft.com/office/drawing/2014/main" id="{70E0BA73-864F-C2F8-F1A6-712EE40AF0E1}"/>
              </a:ext>
            </a:extLst>
          </p:cNvPr>
          <p:cNvSpPr>
            <a:spLocks noGrp="1"/>
          </p:cNvSpPr>
          <p:nvPr>
            <p:ph type="subTitle" idx="1"/>
          </p:nvPr>
        </p:nvSpPr>
        <p:spPr>
          <a:xfrm>
            <a:off x="963930" y="4582814"/>
            <a:ext cx="5349252" cy="1312657"/>
          </a:xfrm>
        </p:spPr>
        <p:txBody>
          <a:bodyPr anchor="t">
            <a:normAutofit/>
          </a:bodyPr>
          <a:lstStyle/>
          <a:p>
            <a:pPr algn="l">
              <a:lnSpc>
                <a:spcPct val="90000"/>
              </a:lnSpc>
            </a:pPr>
            <a:r>
              <a:rPr lang="en-US" altLang="en-US" sz="2700" dirty="0">
                <a:ea typeface="ＭＳ Ｐゴシック" panose="020B0600070205080204" pitchFamily="34" charset="-128"/>
              </a:rPr>
              <a:t>If the reader doesn’t know what you think—and early on—something is </a:t>
            </a:r>
            <a:r>
              <a:rPr lang="en-US" altLang="en-US" sz="2700" b="1" dirty="0">
                <a:ea typeface="ＭＳ Ｐゴシック" panose="020B0600070205080204" pitchFamily="34" charset="-128"/>
              </a:rPr>
              <a:t>DESPERATELY</a:t>
            </a:r>
            <a:r>
              <a:rPr lang="en-US" altLang="en-US" sz="2700" dirty="0">
                <a:ea typeface="ＭＳ Ｐゴシック" panose="020B0600070205080204" pitchFamily="34" charset="-128"/>
              </a:rPr>
              <a:t> wrong!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30FDE-2967-F150-E3B6-638C8C75B73B}"/>
              </a:ext>
            </a:extLst>
          </p:cNvPr>
          <p:cNvSpPr>
            <a:spLocks noGrp="1"/>
          </p:cNvSpPr>
          <p:nvPr>
            <p:ph type="title"/>
          </p:nvPr>
        </p:nvSpPr>
        <p:spPr/>
        <p:txBody>
          <a:bodyPr/>
          <a:lstStyle/>
          <a:p>
            <a:r>
              <a:rPr lang="en-US" dirty="0"/>
              <a:t>Opinion stories (generally) have same basic feature format</a:t>
            </a:r>
          </a:p>
        </p:txBody>
      </p:sp>
      <p:pic>
        <p:nvPicPr>
          <p:cNvPr id="3074" name="Picture 2">
            <a:extLst>
              <a:ext uri="{FF2B5EF4-FFF2-40B4-BE49-F238E27FC236}">
                <a16:creationId xmlns:a16="http://schemas.microsoft.com/office/drawing/2014/main" id="{A7A582BA-5B12-2F72-DA82-6ABB7C5DE3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235200"/>
            <a:ext cx="3454400" cy="401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447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120D631-1159-C892-BAD8-109927C4632F}"/>
              </a:ext>
            </a:extLst>
          </p:cNvPr>
          <p:cNvSpPr>
            <a:spLocks noGrp="1" noChangeArrowheads="1"/>
          </p:cNvSpPr>
          <p:nvPr>
            <p:ph type="title"/>
          </p:nvPr>
        </p:nvSpPr>
        <p:spPr>
          <a:xfrm>
            <a:off x="685800" y="2057400"/>
            <a:ext cx="7772400" cy="2971800"/>
          </a:xfrm>
        </p:spPr>
        <p:txBody>
          <a:bodyPr/>
          <a:lstStyle/>
          <a:p>
            <a:pPr algn="l"/>
            <a:br>
              <a:rPr lang="en-US" altLang="en-US" b="1" dirty="0">
                <a:solidFill>
                  <a:srgbClr val="000000"/>
                </a:solidFill>
                <a:latin typeface="Arial" panose="020B0604020202020204" pitchFamily="34" charset="0"/>
                <a:ea typeface="ＭＳ Ｐゴシック" panose="020B0600070205080204" pitchFamily="34" charset="-128"/>
              </a:rPr>
            </a:br>
            <a:r>
              <a:rPr lang="en-US" altLang="en-US" b="1" dirty="0">
                <a:solidFill>
                  <a:srgbClr val="000000"/>
                </a:solidFill>
                <a:latin typeface="Arial" panose="020B0604020202020204" pitchFamily="34" charset="0"/>
                <a:ea typeface="ＭＳ Ｐゴシック" panose="020B0600070205080204" pitchFamily="34" charset="-128"/>
              </a:rPr>
              <a:t>Nut graph:</a:t>
            </a:r>
            <a:br>
              <a:rPr lang="en-US" altLang="en-US" b="1" dirty="0">
                <a:solidFill>
                  <a:srgbClr val="000000"/>
                </a:solidFill>
                <a:latin typeface="Arial" panose="020B0604020202020204" pitchFamily="34" charset="0"/>
                <a:ea typeface="ＭＳ Ｐゴシック" panose="020B0600070205080204" pitchFamily="34" charset="-128"/>
              </a:rPr>
            </a:br>
            <a:br>
              <a:rPr lang="en-US" altLang="en-US" b="1" dirty="0">
                <a:solidFill>
                  <a:srgbClr val="000000"/>
                </a:solidFill>
                <a:latin typeface="Arial" panose="020B0604020202020204" pitchFamily="34" charset="0"/>
                <a:ea typeface="ＭＳ Ｐゴシック" panose="020B0600070205080204" pitchFamily="34" charset="-128"/>
              </a:rPr>
            </a:br>
            <a:r>
              <a:rPr lang="en-US" altLang="en-US" sz="3600" b="1" dirty="0">
                <a:solidFill>
                  <a:srgbClr val="000000"/>
                </a:solidFill>
                <a:latin typeface="Arial" panose="020B0604020202020204" pitchFamily="34" charset="0"/>
                <a:ea typeface="ＭＳ Ｐゴシック" panose="020B0600070205080204" pitchFamily="34" charset="-128"/>
              </a:rPr>
              <a:t>State the facts of your issue or idea succinctly. </a:t>
            </a:r>
            <a:br>
              <a:rPr lang="en-US" altLang="en-US" sz="3600" b="1" dirty="0">
                <a:solidFill>
                  <a:srgbClr val="000000"/>
                </a:solidFill>
                <a:latin typeface="Arial" panose="020B0604020202020204" pitchFamily="34" charset="0"/>
                <a:ea typeface="ＭＳ Ｐゴシック" panose="020B0600070205080204" pitchFamily="34" charset="-128"/>
              </a:rPr>
            </a:br>
            <a:br>
              <a:rPr lang="en-US" altLang="en-US" b="1" dirty="0">
                <a:solidFill>
                  <a:srgbClr val="000000"/>
                </a:solidFill>
                <a:latin typeface="Arial" panose="020B0604020202020204" pitchFamily="34" charset="0"/>
                <a:ea typeface="ＭＳ Ｐゴシック" panose="020B0600070205080204" pitchFamily="34" charset="-128"/>
              </a:rPr>
            </a:br>
            <a:r>
              <a:rPr lang="en-US" altLang="en-US" sz="2800" b="1" dirty="0">
                <a:solidFill>
                  <a:srgbClr val="000000"/>
                </a:solidFill>
                <a:latin typeface="Arial" panose="020B0604020202020204" pitchFamily="34" charset="0"/>
                <a:ea typeface="ＭＳ Ｐゴシック" panose="020B0600070205080204" pitchFamily="34" charset="-128"/>
              </a:rPr>
              <a:t>1. Be brief and to the point.</a:t>
            </a:r>
            <a:br>
              <a:rPr lang="en-US" altLang="en-US" sz="2800" b="1" dirty="0">
                <a:solidFill>
                  <a:srgbClr val="000000"/>
                </a:solidFill>
                <a:latin typeface="Arial" panose="020B0604020202020204" pitchFamily="34" charset="0"/>
                <a:ea typeface="ＭＳ Ｐゴシック" panose="020B0600070205080204" pitchFamily="34" charset="-128"/>
              </a:rPr>
            </a:br>
            <a:r>
              <a:rPr lang="en-US" altLang="en-US" sz="2800" b="1" dirty="0">
                <a:solidFill>
                  <a:srgbClr val="000000"/>
                </a:solidFill>
                <a:latin typeface="Arial" panose="020B0604020202020204" pitchFamily="34" charset="0"/>
                <a:ea typeface="ＭＳ Ｐゴシック" panose="020B0600070205080204" pitchFamily="34" charset="-128"/>
              </a:rPr>
              <a:t>2. Include the news</a:t>
            </a:r>
            <a:br>
              <a:rPr lang="en-US" altLang="en-US" sz="2800" b="1" dirty="0">
                <a:solidFill>
                  <a:srgbClr val="000000"/>
                </a:solidFill>
                <a:latin typeface="Arial" panose="020B0604020202020204" pitchFamily="34" charset="0"/>
                <a:ea typeface="ＭＳ Ｐゴシック" panose="020B0600070205080204" pitchFamily="34" charset="-128"/>
              </a:rPr>
            </a:br>
            <a:r>
              <a:rPr lang="en-US" altLang="en-US" sz="2800" b="1" dirty="0">
                <a:solidFill>
                  <a:srgbClr val="000000"/>
                </a:solidFill>
                <a:latin typeface="Arial" panose="020B0604020202020204" pitchFamily="34" charset="0"/>
                <a:ea typeface="ＭＳ Ｐゴシック" panose="020B0600070205080204" pitchFamily="34" charset="-128"/>
              </a:rPr>
              <a:t>3. By the end of the nut graph, your opinion should be clear</a:t>
            </a:r>
            <a:br>
              <a:rPr lang="en-US" altLang="en-US" sz="2800" b="1" dirty="0">
                <a:solidFill>
                  <a:srgbClr val="FF0000"/>
                </a:solidFill>
                <a:latin typeface="Arial" panose="020B0604020202020204" pitchFamily="34" charset="0"/>
                <a:ea typeface="ＭＳ Ｐゴシック" panose="020B0600070205080204" pitchFamily="34" charset="-128"/>
              </a:rPr>
            </a:br>
            <a:endParaRPr lang="en-US" altLang="en-US" sz="2800" dirty="0">
              <a:solidFill>
                <a:srgbClr val="000000"/>
              </a:solidFill>
              <a:ea typeface="ＭＳ Ｐゴシック" panose="020B060007020508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12C954A6-18AC-A26B-3BA1-E5ED1927A993}"/>
              </a:ext>
            </a:extLst>
          </p:cNvPr>
          <p:cNvSpPr>
            <a:spLocks noGrp="1" noChangeArrowheads="1"/>
          </p:cNvSpPr>
          <p:nvPr>
            <p:ph type="title"/>
          </p:nvPr>
        </p:nvSpPr>
        <p:spPr>
          <a:xfrm>
            <a:off x="533400" y="1143000"/>
            <a:ext cx="7772400" cy="3962400"/>
          </a:xfrm>
        </p:spPr>
        <p:txBody>
          <a:bodyPr/>
          <a:lstStyle/>
          <a:p>
            <a:r>
              <a:rPr lang="en-US" altLang="en-US"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rPr>
              <a:t>Next, in the body, </a:t>
            </a:r>
            <a:r>
              <a:rPr lang="en-US" altLang="en-US" dirty="0">
                <a:solidFill>
                  <a:srgbClr val="000000"/>
                </a:solidFill>
                <a:latin typeface="Arial" panose="020B0604020202020204" pitchFamily="34" charset="0"/>
                <a:ea typeface="ＭＳ Ｐゴシック" panose="020B0600070205080204" pitchFamily="34" charset="-128"/>
              </a:rPr>
              <a:t>elaborate three supporting points. Make sure your paragraphs are short and contain </a:t>
            </a:r>
            <a:r>
              <a:rPr lang="en-US" altLang="en-US" b="1" dirty="0">
                <a:solidFill>
                  <a:srgbClr val="FF0000"/>
                </a:solidFill>
                <a:latin typeface="Arial" panose="020B0604020202020204" pitchFamily="34" charset="0"/>
                <a:ea typeface="ＭＳ Ｐゴシック" panose="020B0600070205080204" pitchFamily="34" charset="-128"/>
              </a:rPr>
              <a:t>one</a:t>
            </a:r>
            <a:r>
              <a:rPr lang="en-US" altLang="en-US" dirty="0">
                <a:solidFill>
                  <a:srgbClr val="000000"/>
                </a:solidFill>
                <a:latin typeface="Arial" panose="020B0604020202020204" pitchFamily="34" charset="0"/>
                <a:ea typeface="ＭＳ Ｐゴシック" panose="020B0600070205080204" pitchFamily="34" charset="-128"/>
              </a:rPr>
              <a:t> main idea </a:t>
            </a:r>
            <a:r>
              <a:rPr lang="en-US" altLang="en-US" dirty="0">
                <a:solidFill>
                  <a:srgbClr val="FF0000"/>
                </a:solidFill>
                <a:latin typeface="Arial" panose="020B0604020202020204" pitchFamily="34" charset="0"/>
                <a:ea typeface="ＭＳ Ｐゴシック" panose="020B0600070205080204" pitchFamily="34" charset="-128"/>
              </a:rPr>
              <a:t>per paragraph</a:t>
            </a:r>
            <a:r>
              <a:rPr lang="en-US" altLang="en-US" dirty="0">
                <a:solidFill>
                  <a:srgbClr val="000000"/>
                </a:solidFill>
                <a:latin typeface="Arial" panose="020B0604020202020204" pitchFamily="34" charset="0"/>
                <a:ea typeface="ＭＳ Ｐゴシック" panose="020B0600070205080204" pitchFamily="34" charset="-128"/>
              </a:rPr>
              <a:t> only. </a:t>
            </a:r>
            <a:br>
              <a:rPr lang="en-US" altLang="en-US" dirty="0">
                <a:solidFill>
                  <a:srgbClr val="000000"/>
                </a:solidFill>
                <a:latin typeface="Arial" panose="020B0604020202020204" pitchFamily="34" charset="0"/>
                <a:ea typeface="ＭＳ Ｐゴシック" panose="020B0600070205080204" pitchFamily="34" charset="-128"/>
              </a:rPr>
            </a:br>
            <a:endParaRPr lang="en-US" altLang="en-US" dirty="0">
              <a:solidFill>
                <a:srgbClr val="000000"/>
              </a:solidFill>
              <a:latin typeface="Arial" panose="020B0604020202020204" pitchFamily="34" charset="0"/>
              <a:ea typeface="ＭＳ Ｐゴシック" panose="020B0600070205080204"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43" name="Rectangle 38942">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4" name="Rectangle 2">
            <a:extLst>
              <a:ext uri="{FF2B5EF4-FFF2-40B4-BE49-F238E27FC236}">
                <a16:creationId xmlns:a16="http://schemas.microsoft.com/office/drawing/2014/main" id="{234A9F7B-969D-B92B-D89C-E5B0A979C997}"/>
              </a:ext>
            </a:extLst>
          </p:cNvPr>
          <p:cNvSpPr>
            <a:spLocks noGrp="1" noChangeArrowheads="1"/>
          </p:cNvSpPr>
          <p:nvPr>
            <p:ph type="title"/>
          </p:nvPr>
        </p:nvSpPr>
        <p:spPr>
          <a:xfrm>
            <a:off x="835358" y="1960517"/>
            <a:ext cx="3027251" cy="2387600"/>
          </a:xfrm>
        </p:spPr>
        <p:txBody>
          <a:bodyPr vert="horz" lIns="91440" tIns="45720" rIns="91440" bIns="45720" rtlCol="0" anchor="t">
            <a:normAutofit fontScale="90000"/>
          </a:bodyPr>
          <a:lstStyle/>
          <a:p>
            <a:pPr algn="l" eaLnBrk="1" hangingPunct="1">
              <a:lnSpc>
                <a:spcPct val="90000"/>
              </a:lnSpc>
            </a:pPr>
            <a:br>
              <a:rPr lang="en-US" altLang="en-US" sz="3200" kern="1200" dirty="0">
                <a:solidFill>
                  <a:schemeClr val="tx1"/>
                </a:solidFill>
                <a:ea typeface="+mj-ea"/>
                <a:cs typeface="+mj-cs"/>
              </a:rPr>
            </a:br>
            <a:r>
              <a:rPr lang="en-US" altLang="en-US" sz="3200" kern="1200" dirty="0">
                <a:solidFill>
                  <a:schemeClr val="tx1"/>
                </a:solidFill>
                <a:ea typeface="+mj-ea"/>
                <a:cs typeface="+mj-cs"/>
              </a:rPr>
              <a:t>Use facts, statistics and studies to support your arguments. Try not to be boring, preachy or overly technical. </a:t>
            </a:r>
            <a:br>
              <a:rPr lang="en-US" altLang="en-US" sz="1500" kern="1200" dirty="0">
                <a:solidFill>
                  <a:schemeClr val="tx1"/>
                </a:solidFill>
                <a:ea typeface="+mj-ea"/>
                <a:cs typeface="+mj-cs"/>
              </a:rPr>
            </a:br>
            <a:br>
              <a:rPr lang="en-US" altLang="en-US" sz="1500" kern="1200" dirty="0">
                <a:solidFill>
                  <a:schemeClr val="tx1"/>
                </a:solidFill>
                <a:ea typeface="+mj-ea"/>
                <a:cs typeface="+mj-cs"/>
              </a:rPr>
            </a:br>
            <a:br>
              <a:rPr lang="en-US" altLang="en-US" sz="1500" kern="1200" dirty="0">
                <a:solidFill>
                  <a:schemeClr val="tx1"/>
                </a:solidFill>
                <a:ea typeface="+mj-ea"/>
                <a:cs typeface="+mj-cs"/>
              </a:rPr>
            </a:br>
            <a:br>
              <a:rPr lang="en-US" altLang="en-US" sz="1500" kern="1200" dirty="0">
                <a:solidFill>
                  <a:schemeClr val="tx1"/>
                </a:solidFill>
                <a:ea typeface="+mj-ea"/>
                <a:cs typeface="+mj-cs"/>
              </a:rPr>
            </a:br>
            <a:endParaRPr lang="en-US" altLang="en-US" sz="1500" kern="1200" dirty="0">
              <a:solidFill>
                <a:schemeClr val="tx1"/>
              </a:solidFill>
              <a:ea typeface="+mj-ea"/>
              <a:cs typeface="+mj-cs"/>
            </a:endParaRPr>
          </a:p>
        </p:txBody>
      </p:sp>
      <p:grpSp>
        <p:nvGrpSpPr>
          <p:cNvPr id="38944" name="Group 3894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3154317"/>
            <a:ext cx="548639" cy="673460"/>
            <a:chOff x="3940602" y="308034"/>
            <a:chExt cx="2116791" cy="3428999"/>
          </a:xfrm>
          <a:solidFill>
            <a:schemeClr val="accent4"/>
          </a:solidFill>
        </p:grpSpPr>
        <p:sp>
          <p:nvSpPr>
            <p:cNvPr id="38945" name="Rectangle 3894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46" name="Rectangle 3894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47" name="Rectangle 3894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948" name="Rectangle 3894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49" name="Rectangle 3894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91886"/>
            <a:ext cx="4507025"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he Importance of Statistics | Michigan Tech Global Campus">
            <a:extLst>
              <a:ext uri="{FF2B5EF4-FFF2-40B4-BE49-F238E27FC236}">
                <a16:creationId xmlns:a16="http://schemas.microsoft.com/office/drawing/2014/main" id="{8C280C0A-5B43-35E6-AA53-D9A44FE30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284" r="31289" b="-2"/>
          <a:stretch>
            <a:fillRect/>
          </a:stretch>
        </p:blipFill>
        <p:spPr bwMode="auto">
          <a:xfrm>
            <a:off x="4441869" y="666728"/>
            <a:ext cx="4152000" cy="54657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948E50EC-964C-BAAF-8221-FFF066E0C4E7}"/>
              </a:ext>
            </a:extLst>
          </p:cNvPr>
          <p:cNvSpPr>
            <a:spLocks noGrp="1" noChangeArrowheads="1"/>
          </p:cNvSpPr>
          <p:nvPr>
            <p:ph type="title"/>
          </p:nvPr>
        </p:nvSpPr>
        <p:spPr/>
        <p:txBody>
          <a:bodyPr/>
          <a:lstStyle/>
          <a:p>
            <a:r>
              <a:rPr lang="en-US" altLang="en-US">
                <a:ea typeface="ＭＳ Ｐゴシック" panose="020B0600070205080204" pitchFamily="34" charset="-128"/>
              </a:rPr>
              <a:t>:</a:t>
            </a:r>
          </a:p>
        </p:txBody>
      </p:sp>
      <p:sp>
        <p:nvSpPr>
          <p:cNvPr id="35843" name="Rectangle 3">
            <a:extLst>
              <a:ext uri="{FF2B5EF4-FFF2-40B4-BE49-F238E27FC236}">
                <a16:creationId xmlns:a16="http://schemas.microsoft.com/office/drawing/2014/main" id="{6A5D050C-1DAA-F90D-A562-91B133FF1B2B}"/>
              </a:ext>
            </a:extLst>
          </p:cNvPr>
          <p:cNvSpPr>
            <a:spLocks noGrp="1" noChangeArrowheads="1"/>
          </p:cNvSpPr>
          <p:nvPr>
            <p:ph type="body" idx="1"/>
          </p:nvPr>
        </p:nvSpPr>
        <p:spPr>
          <a:xfrm>
            <a:off x="304800" y="2743200"/>
            <a:ext cx="8686800" cy="3810000"/>
          </a:xfrm>
        </p:spPr>
        <p:txBody>
          <a:bodyPr/>
          <a:lstStyle/>
          <a:p>
            <a:pPr algn="ctr">
              <a:buFontTx/>
              <a:buNone/>
            </a:pPr>
            <a:r>
              <a:rPr lang="en-US" altLang="en-US" sz="4400" b="1" dirty="0">
                <a:ea typeface="ＭＳ Ｐゴシック" panose="020B0600070205080204" pitchFamily="34" charset="-128"/>
              </a:rPr>
              <a:t>No “I” “Me” “My”</a:t>
            </a:r>
          </a:p>
          <a:p>
            <a:pPr>
              <a:buFontTx/>
              <a:buNone/>
            </a:pPr>
            <a:r>
              <a:rPr lang="en-US" altLang="en-US" sz="4400" b="1" dirty="0">
                <a:ea typeface="ＭＳ Ｐゴシック" panose="020B0600070205080204" pitchFamily="34" charset="-128"/>
              </a:rPr>
              <a:t>S</a:t>
            </a:r>
            <a:r>
              <a:rPr lang="en-US" altLang="en-US" sz="4000" b="1" dirty="0">
                <a:ea typeface="ＭＳ Ｐゴシック" panose="020B0600070205080204" pitchFamily="34" charset="-128"/>
              </a:rPr>
              <a:t>o even though this is your opinion, DO NOT (necessarily) write in first person – unless you have a genuine connection to the topic.  </a:t>
            </a:r>
            <a:endParaRPr lang="en-US" altLang="en-US" sz="4000" dirty="0">
              <a:ea typeface="ＭＳ Ｐゴシック" panose="020B0600070205080204" pitchFamily="34" charset="-128"/>
            </a:endParaRPr>
          </a:p>
        </p:txBody>
      </p:sp>
      <p:pic>
        <p:nvPicPr>
          <p:cNvPr id="35845" name="Picture 5" descr="It's Not All About Me – Freedom Fighters">
            <a:extLst>
              <a:ext uri="{FF2B5EF4-FFF2-40B4-BE49-F238E27FC236}">
                <a16:creationId xmlns:a16="http://schemas.microsoft.com/office/drawing/2014/main" id="{5A8E4B93-885B-0673-273F-60791FE8B8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28600"/>
            <a:ext cx="2603500" cy="2400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54" name="Rectangle 39953">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Rectangle 1026">
            <a:extLst>
              <a:ext uri="{FF2B5EF4-FFF2-40B4-BE49-F238E27FC236}">
                <a16:creationId xmlns:a16="http://schemas.microsoft.com/office/drawing/2014/main" id="{D9B52D5E-98B2-FB89-AA17-D342907800C2}"/>
              </a:ext>
            </a:extLst>
          </p:cNvPr>
          <p:cNvSpPr>
            <a:spLocks noGrp="1" noChangeArrowheads="1"/>
          </p:cNvSpPr>
          <p:nvPr>
            <p:ph type="title"/>
          </p:nvPr>
        </p:nvSpPr>
        <p:spPr>
          <a:xfrm>
            <a:off x="449706" y="679731"/>
            <a:ext cx="3128996" cy="3736540"/>
          </a:xfrm>
        </p:spPr>
        <p:txBody>
          <a:bodyPr vert="horz" lIns="91440" tIns="45720" rIns="91440" bIns="45720" rtlCol="0" anchor="b">
            <a:normAutofit/>
          </a:bodyPr>
          <a:lstStyle/>
          <a:p>
            <a:pPr algn="l" eaLnBrk="1" hangingPunct="1">
              <a:lnSpc>
                <a:spcPct val="90000"/>
              </a:lnSpc>
            </a:pPr>
            <a:r>
              <a:rPr lang="en-US" altLang="en-US" sz="2900" b="1" kern="1200">
                <a:solidFill>
                  <a:schemeClr val="tx1"/>
                </a:solidFill>
                <a:latin typeface="+mj-lt"/>
                <a:ea typeface="+mj-ea"/>
                <a:cs typeface="+mj-cs"/>
              </a:rPr>
              <a:t>Include a “con” to balance out your “pros.” In other words, concede a point to the other side. Otherwise, you sound like a smug a-hole. </a:t>
            </a:r>
          </a:p>
        </p:txBody>
      </p:sp>
      <p:grpSp>
        <p:nvGrpSpPr>
          <p:cNvPr id="39956" name="Group 39955">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062324" y="1"/>
            <a:ext cx="1834788" cy="5777808"/>
            <a:chOff x="329184" y="1"/>
            <a:chExt cx="524256" cy="5777808"/>
          </a:xfrm>
        </p:grpSpPr>
        <p:cxnSp>
          <p:nvCxnSpPr>
            <p:cNvPr id="39957" name="Straight Connector 39956">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9958" name="Rectangle 39957">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960" name="Rectangle 39959">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9948" y="269324"/>
            <a:ext cx="4587584"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Two original portrait photographs of Lee Tracy by photographer Ray Jones,  circa 1934 | Lee Tracy, Ray Jones, subject, photographer">
            <a:extLst>
              <a:ext uri="{FF2B5EF4-FFF2-40B4-BE49-F238E27FC236}">
                <a16:creationId xmlns:a16="http://schemas.microsoft.com/office/drawing/2014/main" id="{4DAFC0C1-8FAE-8AA7-C6C8-60CFC8416BE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30429" y="792962"/>
            <a:ext cx="4206622" cy="51614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967" name="Rectangle 4096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9" name="Right Triangle 4096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71" name="Rectangle 4097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2" name="Rectangle 2">
            <a:extLst>
              <a:ext uri="{FF2B5EF4-FFF2-40B4-BE49-F238E27FC236}">
                <a16:creationId xmlns:a16="http://schemas.microsoft.com/office/drawing/2014/main" id="{FC9B06CA-46B2-6ECE-8B51-5DD929798F41}"/>
              </a:ext>
            </a:extLst>
          </p:cNvPr>
          <p:cNvSpPr>
            <a:spLocks noGrp="1" noChangeArrowheads="1"/>
          </p:cNvSpPr>
          <p:nvPr>
            <p:ph type="title"/>
          </p:nvPr>
        </p:nvSpPr>
        <p:spPr>
          <a:xfrm>
            <a:off x="963930" y="1008993"/>
            <a:ext cx="6923558" cy="3542045"/>
          </a:xfrm>
        </p:spPr>
        <p:txBody>
          <a:bodyPr vert="horz" lIns="91440" tIns="45720" rIns="91440" bIns="45720" rtlCol="0" anchor="b">
            <a:normAutofit/>
          </a:bodyPr>
          <a:lstStyle/>
          <a:p>
            <a:pPr algn="l" eaLnBrk="1" hangingPunct="1">
              <a:lnSpc>
                <a:spcPct val="90000"/>
              </a:lnSpc>
            </a:pPr>
            <a:r>
              <a:rPr lang="en-US" altLang="en-US" sz="4800" b="1" kern="1200">
                <a:solidFill>
                  <a:schemeClr val="tx1"/>
                </a:solidFill>
                <a:latin typeface="+mj-lt"/>
                <a:ea typeface="+mj-ea"/>
                <a:cs typeface="+mj-cs"/>
              </a:rPr>
              <a:t>Conclude with a paragraph that draws the piece together. At best, a call to action. </a:t>
            </a:r>
            <a:br>
              <a:rPr lang="en-US" altLang="en-US" sz="4800" b="1" kern="1200">
                <a:solidFill>
                  <a:schemeClr val="tx1"/>
                </a:solidFill>
                <a:latin typeface="+mj-lt"/>
                <a:ea typeface="+mj-ea"/>
                <a:cs typeface="+mj-cs"/>
              </a:rPr>
            </a:br>
            <a:endParaRPr lang="en-US" altLang="en-US" sz="4800" kern="1200">
              <a:solidFill>
                <a:schemeClr val="tx1"/>
              </a:solidFill>
              <a:latin typeface="+mj-lt"/>
              <a:ea typeface="+mj-ea"/>
              <a:cs typeface="+mj-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6F06BE94-8160-D5A6-D6C6-33D9F2AFB0DB}"/>
              </a:ext>
            </a:extLst>
          </p:cNvPr>
          <p:cNvSpPr>
            <a:spLocks noGrp="1"/>
          </p:cNvSpPr>
          <p:nvPr>
            <p:ph type="title"/>
          </p:nvPr>
        </p:nvSpPr>
        <p:spPr/>
        <p:txBody>
          <a:bodyPr/>
          <a:lstStyle/>
          <a:p>
            <a:r>
              <a:rPr lang="en-US" altLang="en-US">
                <a:ea typeface="ＭＳ Ｐゴシック" panose="020B0600070205080204" pitchFamily="34" charset="-128"/>
              </a:rPr>
              <a:t>Unpaid Internships – Pro or Con?</a:t>
            </a:r>
          </a:p>
        </p:txBody>
      </p:sp>
      <p:pic>
        <p:nvPicPr>
          <p:cNvPr id="28675" name="Picture 3">
            <a:extLst>
              <a:ext uri="{FF2B5EF4-FFF2-40B4-BE49-F238E27FC236}">
                <a16:creationId xmlns:a16="http://schemas.microsoft.com/office/drawing/2014/main" id="{FB95766E-024D-B9D6-6DAD-4018717BECD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828800"/>
            <a:ext cx="5943600" cy="441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D97284E-903C-542E-D9BB-85F8E94C62B4}"/>
              </a:ext>
            </a:extLst>
          </p:cNvPr>
          <p:cNvSpPr txBox="1"/>
          <p:nvPr/>
        </p:nvSpPr>
        <p:spPr>
          <a:xfrm>
            <a:off x="3101546" y="444843"/>
            <a:ext cx="3133550" cy="461665"/>
          </a:xfrm>
          <a:prstGeom prst="rect">
            <a:avLst/>
          </a:prstGeom>
          <a:noFill/>
        </p:spPr>
        <p:txBody>
          <a:bodyPr wrap="none" rtlCol="0">
            <a:spAutoFit/>
          </a:bodyPr>
          <a:lstStyle/>
          <a:p>
            <a:r>
              <a:rPr lang="en-US" dirty="0"/>
              <a:t>To start, think of a topic</a:t>
            </a:r>
          </a:p>
        </p:txBody>
      </p:sp>
    </p:spTree>
    <p:extLst>
      <p:ext uri="{BB962C8B-B14F-4D97-AF65-F5344CB8AC3E}">
        <p14:creationId xmlns:p14="http://schemas.microsoft.com/office/powerpoint/2010/main" val="2275814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2C278E54-5434-1556-8537-0C80B740302C}"/>
              </a:ext>
            </a:extLst>
          </p:cNvPr>
          <p:cNvSpPr>
            <a:spLocks noGrp="1"/>
          </p:cNvSpPr>
          <p:nvPr>
            <p:ph type="title"/>
          </p:nvPr>
        </p:nvSpPr>
        <p:spPr/>
        <p:txBody>
          <a:bodyPr/>
          <a:lstStyle/>
          <a:p>
            <a:r>
              <a:rPr lang="en-US" altLang="en-US" dirty="0">
                <a:ea typeface="ＭＳ Ｐゴシック" panose="020B0600070205080204" pitchFamily="34" charset="-128"/>
              </a:rPr>
              <a:t>News angle for internships</a:t>
            </a:r>
          </a:p>
        </p:txBody>
      </p:sp>
      <p:sp>
        <p:nvSpPr>
          <p:cNvPr id="29699" name="Content Placeholder 2">
            <a:extLst>
              <a:ext uri="{FF2B5EF4-FFF2-40B4-BE49-F238E27FC236}">
                <a16:creationId xmlns:a16="http://schemas.microsoft.com/office/drawing/2014/main" id="{ECF79974-C809-7849-350C-818BCC9264BC}"/>
              </a:ext>
            </a:extLst>
          </p:cNvPr>
          <p:cNvSpPr>
            <a:spLocks noGrp="1"/>
          </p:cNvSpPr>
          <p:nvPr>
            <p:ph idx="4294967295"/>
          </p:nvPr>
        </p:nvSpPr>
        <p:spPr>
          <a:xfrm>
            <a:off x="228600" y="2057400"/>
            <a:ext cx="8229600" cy="4038600"/>
          </a:xfrm>
        </p:spPr>
        <p:txBody>
          <a:bodyPr/>
          <a:lstStyle/>
          <a:p>
            <a:pPr marL="0" indent="0">
              <a:buNone/>
            </a:pPr>
            <a:r>
              <a:rPr lang="en-US" altLang="en-US" dirty="0">
                <a:ea typeface="ＭＳ Ｐゴシック" panose="020B0600070205080204" pitchFamily="34" charset="-128"/>
              </a:rPr>
              <a:t>Earlier this fall, </a:t>
            </a:r>
            <a:r>
              <a:rPr lang="en-US" b="0" i="0" dirty="0">
                <a:solidFill>
                  <a:srgbClr val="333333"/>
                </a:solidFill>
                <a:effectLst/>
                <a:latin typeface="Untitled Sans"/>
              </a:rPr>
              <a:t>the National Association of Colleges and Employers </a:t>
            </a:r>
            <a:r>
              <a:rPr lang="en-US" b="0" i="0" u="sng" dirty="0">
                <a:solidFill>
                  <a:srgbClr val="333333"/>
                </a:solidFill>
                <a:effectLst/>
                <a:latin typeface="Untitled Sans"/>
              </a:rPr>
              <a:t>took </a:t>
            </a:r>
            <a:r>
              <a:rPr lang="en-US" u="sng" dirty="0">
                <a:solidFill>
                  <a:srgbClr val="333333"/>
                </a:solidFill>
                <a:latin typeface="Untitled Sans"/>
              </a:rPr>
              <a:t>a</a:t>
            </a:r>
            <a:r>
              <a:rPr lang="en-US" b="0" i="0" u="sng" dirty="0">
                <a:solidFill>
                  <a:srgbClr val="333333"/>
                </a:solidFill>
                <a:effectLst/>
                <a:latin typeface="Untitled Sans"/>
              </a:rPr>
              <a:t> firm stance </a:t>
            </a:r>
            <a:r>
              <a:rPr lang="en-US" b="0" i="0" dirty="0">
                <a:solidFill>
                  <a:srgbClr val="333333"/>
                </a:solidFill>
                <a:effectLst/>
                <a:latin typeface="Untitled Sans"/>
              </a:rPr>
              <a:t>against unpaid internships, arguing in a new campaign—called ”Unpaid </a:t>
            </a:r>
            <a:r>
              <a:rPr lang="en-US" dirty="0">
                <a:solidFill>
                  <a:srgbClr val="333333"/>
                </a:solidFill>
                <a:latin typeface="Untitled Sans"/>
              </a:rPr>
              <a:t>Is Unfair”-- </a:t>
            </a:r>
            <a:r>
              <a:rPr lang="en-US" b="0" i="0" dirty="0">
                <a:solidFill>
                  <a:srgbClr val="333333"/>
                </a:solidFill>
                <a:effectLst/>
                <a:latin typeface="Untitled Sans"/>
              </a:rPr>
              <a:t>that students working without pay should be outlawed nationally.</a:t>
            </a:r>
            <a:endParaRPr lang="en-US" altLang="en-US" dirty="0">
              <a:ea typeface="ＭＳ Ｐゴシック" panose="020B0600070205080204" pitchFamily="34" charset="-128"/>
            </a:endParaRPr>
          </a:p>
          <a:p>
            <a:pPr marL="0" indent="0">
              <a:buNone/>
            </a:pP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2167767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8B93097-8298-F564-2AC5-2E48D1FDBD14}"/>
              </a:ext>
            </a:extLst>
          </p:cNvPr>
          <p:cNvSpPr>
            <a:spLocks noGrp="1"/>
          </p:cNvSpPr>
          <p:nvPr>
            <p:ph type="title"/>
          </p:nvPr>
        </p:nvSpPr>
        <p:spPr>
          <a:xfrm>
            <a:off x="685800" y="0"/>
            <a:ext cx="7772400" cy="1143000"/>
          </a:xfrm>
        </p:spPr>
        <p:txBody>
          <a:bodyPr/>
          <a:lstStyle/>
          <a:p>
            <a:r>
              <a:rPr lang="en-US" altLang="en-US" dirty="0">
                <a:ea typeface="ＭＳ Ｐゴシック" panose="020B0600070205080204" pitchFamily="34" charset="-128"/>
              </a:rPr>
              <a:t>For (pro) —good opportunity: </a:t>
            </a:r>
          </a:p>
        </p:txBody>
      </p:sp>
      <p:sp>
        <p:nvSpPr>
          <p:cNvPr id="30723" name="Content Placeholder 2">
            <a:extLst>
              <a:ext uri="{FF2B5EF4-FFF2-40B4-BE49-F238E27FC236}">
                <a16:creationId xmlns:a16="http://schemas.microsoft.com/office/drawing/2014/main" id="{9D8D78CC-E38D-8B64-D5CD-3695EA527107}"/>
              </a:ext>
            </a:extLst>
          </p:cNvPr>
          <p:cNvSpPr>
            <a:spLocks noGrp="1"/>
          </p:cNvSpPr>
          <p:nvPr>
            <p:ph idx="1"/>
          </p:nvPr>
        </p:nvSpPr>
        <p:spPr>
          <a:xfrm>
            <a:off x="304800" y="1295400"/>
            <a:ext cx="8382000" cy="4114800"/>
          </a:xfrm>
        </p:spPr>
        <p:txBody>
          <a:bodyPr/>
          <a:lstStyle/>
          <a:p>
            <a:r>
              <a:rPr lang="en-US" altLang="en-US" sz="2400" dirty="0">
                <a:ea typeface="ＭＳ Ｐゴシック" panose="020B0600070205080204" pitchFamily="34" charset="-128"/>
              </a:rPr>
              <a:t>Unpaid internships provide hands-on experience that a student normally would not be able to get. Working with seasoned professionals in a real-world setting, can be an invaluable opportunity. </a:t>
            </a:r>
          </a:p>
          <a:p>
            <a:pPr>
              <a:buFontTx/>
              <a:buNone/>
            </a:pPr>
            <a:r>
              <a:rPr lang="en-US" altLang="en-US" sz="2400" dirty="0">
                <a:ea typeface="ＭＳ Ｐゴシック" panose="020B0600070205080204" pitchFamily="34" charset="-128"/>
              </a:rPr>
              <a:t> </a:t>
            </a:r>
          </a:p>
          <a:p>
            <a:r>
              <a:rPr lang="en-US" altLang="en-US" sz="2400" dirty="0">
                <a:ea typeface="ＭＳ Ｐゴシック" panose="020B0600070205080204" pitchFamily="34" charset="-128"/>
              </a:rPr>
              <a:t>Working for free as an intern offers a short-term investment that can pay off big time after graduation. It’s a foot in the door. Many companies say that once they get to know a student, they are more likely to hire him or her after graduation. </a:t>
            </a:r>
          </a:p>
          <a:p>
            <a:endParaRPr lang="en-US" altLang="en-US" sz="2400" dirty="0">
              <a:ea typeface="ＭＳ Ｐゴシック" panose="020B0600070205080204" pitchFamily="34" charset="-128"/>
            </a:endParaRPr>
          </a:p>
          <a:p>
            <a:r>
              <a:rPr lang="en-US" altLang="en-US" sz="2400" dirty="0">
                <a:ea typeface="ＭＳ Ｐゴシック" panose="020B0600070205080204" pitchFamily="34" charset="-128"/>
              </a:rPr>
              <a:t> </a:t>
            </a:r>
            <a:r>
              <a:rPr lang="en-US" altLang="en-US" sz="2400" u="sng" dirty="0">
                <a:ea typeface="ＭＳ Ｐゴシック" panose="020B0600070205080204" pitchFamily="34" charset="-128"/>
              </a:rPr>
              <a:t>By law, </a:t>
            </a:r>
            <a:r>
              <a:rPr lang="en-US" altLang="en-US" sz="2400" dirty="0">
                <a:ea typeface="ＭＳ Ｐゴシック" panose="020B0600070205080204" pitchFamily="34" charset="-128"/>
              </a:rPr>
              <a:t>students receive academic credit instead of money. So they do receive “payment;” it’s just not in dollars. </a:t>
            </a:r>
          </a:p>
          <a:p>
            <a:pPr>
              <a:buFontTx/>
              <a:buNone/>
            </a:pP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580540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BDAB526F-1FB6-91DE-3771-5D49E16F4C60}"/>
              </a:ext>
            </a:extLst>
          </p:cNvPr>
          <p:cNvSpPr>
            <a:spLocks noGrp="1"/>
          </p:cNvSpPr>
          <p:nvPr>
            <p:ph type="title"/>
          </p:nvPr>
        </p:nvSpPr>
        <p:spPr>
          <a:xfrm>
            <a:off x="533400" y="0"/>
            <a:ext cx="7772400" cy="762000"/>
          </a:xfrm>
        </p:spPr>
        <p:txBody>
          <a:bodyPr/>
          <a:lstStyle/>
          <a:p>
            <a:r>
              <a:rPr lang="en-US" altLang="en-US" dirty="0">
                <a:ea typeface="ＭＳ Ｐゴシック" panose="020B0600070205080204" pitchFamily="34" charset="-128"/>
              </a:rPr>
              <a:t>Against (con) —unfair:</a:t>
            </a:r>
          </a:p>
        </p:txBody>
      </p:sp>
      <p:sp>
        <p:nvSpPr>
          <p:cNvPr id="31747" name="Content Placeholder 2">
            <a:extLst>
              <a:ext uri="{FF2B5EF4-FFF2-40B4-BE49-F238E27FC236}">
                <a16:creationId xmlns:a16="http://schemas.microsoft.com/office/drawing/2014/main" id="{7482766A-7C39-7DF4-A15F-8FE9B49166E6}"/>
              </a:ext>
            </a:extLst>
          </p:cNvPr>
          <p:cNvSpPr>
            <a:spLocks noGrp="1"/>
          </p:cNvSpPr>
          <p:nvPr>
            <p:ph idx="1"/>
          </p:nvPr>
        </p:nvSpPr>
        <p:spPr>
          <a:xfrm>
            <a:off x="304800" y="762000"/>
            <a:ext cx="8839200" cy="4114800"/>
          </a:xfrm>
        </p:spPr>
        <p:txBody>
          <a:bodyPr/>
          <a:lstStyle/>
          <a:p>
            <a:pPr marL="0" marR="0">
              <a:spcBef>
                <a:spcPts val="0"/>
              </a:spcBef>
              <a:spcAft>
                <a:spcPts val="0"/>
              </a:spcAft>
            </a:pPr>
            <a:r>
              <a:rPr lang="en-US" sz="2200" dirty="0">
                <a:solidFill>
                  <a:srgbClr val="000000"/>
                </a:solidFill>
                <a:effectLst/>
                <a:latin typeface="Times" pitchFamily="2" charset="0"/>
                <a:ea typeface="Calibri" panose="020F0502020204030204" pitchFamily="34" charset="0"/>
                <a:cs typeface="Times New Roman" panose="02020603050405020304" pitchFamily="18" charset="0"/>
              </a:rPr>
              <a:t>In most cases, colleges offer academic credits for internships. However, those credits aren’t free; students still must pay for them in the form of tuition. According to the </a:t>
            </a:r>
            <a:r>
              <a:rPr lang="en-US" sz="2200" u="sng" dirty="0">
                <a:effectLst/>
                <a:latin typeface="Times" pitchFamily="2"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Education Data Initiative</a:t>
            </a:r>
            <a:r>
              <a:rPr lang="en-US" sz="2200" dirty="0">
                <a:solidFill>
                  <a:srgbClr val="000000"/>
                </a:solidFill>
                <a:effectLst/>
                <a:latin typeface="Times" pitchFamily="2" charset="0"/>
                <a:ea typeface="Calibri" panose="020F0502020204030204" pitchFamily="34" charset="0"/>
                <a:cs typeface="Times New Roman" panose="02020603050405020304" pitchFamily="18" charset="0"/>
              </a:rPr>
              <a:t>, </a:t>
            </a:r>
            <a:r>
              <a:rPr lang="en-US" sz="2200" dirty="0">
                <a:solidFill>
                  <a:srgbClr val="000000"/>
                </a:solidFill>
                <a:effectLst/>
                <a:latin typeface="Times" pitchFamily="2" charset="0"/>
                <a:ea typeface="Calibri" panose="020F0502020204030204" pitchFamily="34" charset="0"/>
                <a:cs typeface="Arial" panose="020B0604020202020204" pitchFamily="34" charset="0"/>
              </a:rPr>
              <a:t>the average public, four-year university charges in-state residents </a:t>
            </a:r>
            <a:r>
              <a:rPr lang="en-US" sz="2200" b="1" dirty="0">
                <a:solidFill>
                  <a:srgbClr val="000000"/>
                </a:solidFill>
                <a:effectLst/>
                <a:latin typeface="Times" pitchFamily="2" charset="0"/>
                <a:ea typeface="Calibri" panose="020F0502020204030204" pitchFamily="34" charset="0"/>
                <a:cs typeface="Arial" panose="020B0604020202020204" pitchFamily="34" charset="0"/>
              </a:rPr>
              <a:t>$390</a:t>
            </a:r>
            <a:r>
              <a:rPr lang="en-US" sz="2200" dirty="0">
                <a:solidFill>
                  <a:srgbClr val="000000"/>
                </a:solidFill>
                <a:effectLst/>
                <a:latin typeface="Times" pitchFamily="2" charset="0"/>
                <a:ea typeface="Calibri" panose="020F0502020204030204" pitchFamily="34" charset="0"/>
                <a:cs typeface="Arial" panose="020B0604020202020204" pitchFamily="34" charset="0"/>
              </a:rPr>
              <a:t> per credit hour. Most college courses add up to three credit hours, meaning one college class typically costs </a:t>
            </a:r>
            <a:r>
              <a:rPr lang="en-US" sz="2200" i="1" dirty="0">
                <a:solidFill>
                  <a:srgbClr val="000000"/>
                </a:solidFill>
                <a:effectLst/>
                <a:latin typeface="Times" pitchFamily="2" charset="0"/>
                <a:ea typeface="Calibri" panose="020F0502020204030204" pitchFamily="34" charset="0"/>
                <a:cs typeface="Arial" panose="020B0604020202020204" pitchFamily="34" charset="0"/>
              </a:rPr>
              <a:t>$1,170. </a:t>
            </a:r>
            <a:r>
              <a:rPr lang="en-US" sz="2200" dirty="0">
                <a:solidFill>
                  <a:srgbClr val="000000"/>
                </a:solidFill>
                <a:effectLst/>
                <a:latin typeface="Times" pitchFamily="2" charset="0"/>
                <a:ea typeface="Calibri" panose="020F0502020204030204" pitchFamily="34" charset="0"/>
                <a:cs typeface="Times New Roman" panose="02020603050405020304" pitchFamily="18" charset="0"/>
              </a:rPr>
              <a:t>In no universe is paying for the opportunity to work actually fair.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200" dirty="0">
                <a:solidFill>
                  <a:srgbClr val="000000"/>
                </a:solidFill>
                <a:effectLst/>
                <a:latin typeface="Times" pitchFamily="2" charset="0"/>
                <a:ea typeface="Calibri" panose="020F0502020204030204" pitchFamily="34" charset="0"/>
                <a:cs typeface="Times New Roman" panose="02020603050405020304" pitchFamily="18" charset="0"/>
              </a:rPr>
              <a:t>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200" dirty="0">
                <a:solidFill>
                  <a:srgbClr val="000000"/>
                </a:solidFill>
                <a:effectLst/>
                <a:latin typeface="Times" pitchFamily="2" charset="0"/>
                <a:ea typeface="Calibri" panose="020F0502020204030204" pitchFamily="34" charset="0"/>
                <a:cs typeface="Open Sans" panose="020B0606030504020204" pitchFamily="34" charset="0"/>
              </a:rPr>
              <a:t>Unpaid internships stoke inequality; </a:t>
            </a:r>
            <a:r>
              <a:rPr lang="en-US" sz="2200" u="sng" dirty="0">
                <a:effectLst/>
                <a:latin typeface="Times" pitchFamily="2" charset="0"/>
                <a:ea typeface="Calibri" panose="020F050202020403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research has found</a:t>
            </a:r>
            <a:r>
              <a:rPr lang="en-US" sz="2200" dirty="0">
                <a:effectLst/>
                <a:latin typeface="Times" pitchFamily="2" charset="0"/>
                <a:ea typeface="Calibri" panose="020F0502020204030204" pitchFamily="34" charset="0"/>
                <a:cs typeface="Open Sans" panose="020B0606030504020204" pitchFamily="34" charset="0"/>
              </a:rPr>
              <a:t> </a:t>
            </a:r>
            <a:r>
              <a:rPr lang="en-US" sz="2200" dirty="0">
                <a:solidFill>
                  <a:srgbClr val="000000"/>
                </a:solidFill>
                <a:effectLst/>
                <a:latin typeface="Times" pitchFamily="2" charset="0"/>
                <a:ea typeface="Calibri" panose="020F0502020204030204" pitchFamily="34" charset="0"/>
                <a:cs typeface="Open Sans" panose="020B0606030504020204" pitchFamily="34" charset="0"/>
              </a:rPr>
              <a:t>that all college students are not equitably represented in internships. Women, Black, Latinx, and first-generation students are underrepresented in paid internships. This trend exacerbates well-evidenced inequities in employment and wealth that poison American society.</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200" dirty="0">
                <a:solidFill>
                  <a:srgbClr val="000000"/>
                </a:solidFill>
                <a:effectLst/>
                <a:latin typeface="Times" pitchFamily="2" charset="0"/>
                <a:ea typeface="Calibri" panose="020F0502020204030204" pitchFamily="34" charset="0"/>
                <a:cs typeface="Times New Roman" panose="02020603050405020304" pitchFamily="18" charset="0"/>
              </a:rPr>
              <a:t>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200" dirty="0">
                <a:solidFill>
                  <a:srgbClr val="000000"/>
                </a:solidFill>
                <a:effectLst/>
                <a:latin typeface="Times" pitchFamily="2" charset="0"/>
                <a:ea typeface="Calibri" panose="020F0502020204030204" pitchFamily="34" charset="0"/>
                <a:cs typeface="Times New Roman" panose="02020603050405020304" pitchFamily="18" charset="0"/>
              </a:rPr>
              <a:t>Working without pay adds to the country’s student debt crisis. </a:t>
            </a:r>
            <a:r>
              <a:rPr lang="en-US" sz="2200" u="sng" dirty="0">
                <a:effectLst/>
                <a:latin typeface="Times" pitchFamily="2"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An estimated</a:t>
            </a:r>
            <a:r>
              <a:rPr lang="en-US" sz="2200" dirty="0">
                <a:solidFill>
                  <a:srgbClr val="000000"/>
                </a:solidFill>
                <a:effectLst/>
                <a:latin typeface="Times" pitchFamily="2" charset="0"/>
                <a:ea typeface="Calibri" panose="020F0502020204030204" pitchFamily="34" charset="0"/>
                <a:cs typeface="Times New Roman" panose="02020603050405020304" pitchFamily="18" charset="0"/>
              </a:rPr>
              <a:t> 43.6 million Americans owe a total of $1.76 trillion in student debt. This adds up to about $37,000 per borrower.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a:buFontTx/>
              <a:buNone/>
            </a:pPr>
            <a:endParaRPr lang="en-US" altLang="en-US" sz="2400" dirty="0">
              <a:ea typeface="ＭＳ Ｐゴシック" panose="020B0600070205080204" pitchFamily="34" charset="-128"/>
            </a:endParaRPr>
          </a:p>
        </p:txBody>
      </p:sp>
    </p:spTree>
    <p:extLst>
      <p:ext uri="{BB962C8B-B14F-4D97-AF65-F5344CB8AC3E}">
        <p14:creationId xmlns:p14="http://schemas.microsoft.com/office/powerpoint/2010/main" val="795578997"/>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6956</TotalTime>
  <Words>744</Words>
  <Application>Microsoft Macintosh PowerPoint</Application>
  <PresentationFormat>On-screen Show (4:3)</PresentationFormat>
  <Paragraphs>45</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ＭＳ Ｐゴシック</vt:lpstr>
      <vt:lpstr>Arial</vt:lpstr>
      <vt:lpstr>Calibri</vt:lpstr>
      <vt:lpstr>Times</vt:lpstr>
      <vt:lpstr>Times New Roman</vt:lpstr>
      <vt:lpstr>Untitled Sans</vt:lpstr>
      <vt:lpstr>Office Theme</vt:lpstr>
      <vt:lpstr>Opinion article</vt:lpstr>
      <vt:lpstr>op-ed/opinion story:  A feature story with a clear opinion. Its goal: to persuade people to your point of view.  </vt:lpstr>
      <vt:lpstr>What must a good opinion story have? </vt:lpstr>
      <vt:lpstr>PowerPoint Presentation</vt:lpstr>
      <vt:lpstr>PowerPoint Presentation</vt:lpstr>
      <vt:lpstr>Op-ed should fit the news outlet’s audience</vt:lpstr>
      <vt:lpstr>PowerPoint Presentation</vt:lpstr>
      <vt:lpstr>PowerPoint Presentation</vt:lpstr>
      <vt:lpstr>PowerPoint Presentation</vt:lpstr>
      <vt:lpstr>In a newspaper, who writes the op-eds that speaks for institution? </vt:lpstr>
      <vt:lpstr>NY Times editorial board </vt:lpstr>
      <vt:lpstr>The best op-ed piece convinces you with emotion.</vt:lpstr>
      <vt:lpstr>VERY IMPORTANT</vt:lpstr>
      <vt:lpstr>Opinion stories (generally) have same basic feature format</vt:lpstr>
      <vt:lpstr> Nut graph:  State the facts of your issue or idea succinctly.   1. Be brief and to the point. 2. Include the news 3. By the end of the nut graph, your opinion should be clear </vt:lpstr>
      <vt:lpstr>Next, in the body, elaborate three supporting points. Make sure your paragraphs are short and contain one main idea per paragraph only.  </vt:lpstr>
      <vt:lpstr> Use facts, statistics and studies to support your arguments. Try not to be boring, preachy or overly technical.     </vt:lpstr>
      <vt:lpstr>:</vt:lpstr>
      <vt:lpstr>Include a “con” to balance out your “pros.” In other words, concede a point to the other side. Otherwise, you sound like a smug a-hole. </vt:lpstr>
      <vt:lpstr>Conclude with a paragraph that draws the piece together. At best, a call to action.  </vt:lpstr>
      <vt:lpstr>Unpaid Internships – Pro or Con?</vt:lpstr>
      <vt:lpstr>News angle for internships</vt:lpstr>
      <vt:lpstr>For (pro) —good opportunity: </vt:lpstr>
      <vt:lpstr>Against (con) —unfair:</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an Opinion Article</dc:title>
  <dc:creator>linda v</dc:creator>
  <cp:lastModifiedBy>Linda Villarosa</cp:lastModifiedBy>
  <cp:revision>30</cp:revision>
  <cp:lastPrinted>2014-11-20T14:12:11Z</cp:lastPrinted>
  <dcterms:created xsi:type="dcterms:W3CDTF">2018-05-01T12:15:09Z</dcterms:created>
  <dcterms:modified xsi:type="dcterms:W3CDTF">2026-05-05T15:14:26Z</dcterms:modified>
</cp:coreProperties>
</file>