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78" r:id="rId2"/>
    <p:sldId id="284" r:id="rId3"/>
    <p:sldId id="329" r:id="rId4"/>
    <p:sldId id="349" r:id="rId5"/>
    <p:sldId id="292" r:id="rId6"/>
    <p:sldId id="351" r:id="rId7"/>
    <p:sldId id="288" r:id="rId8"/>
    <p:sldId id="331" r:id="rId9"/>
    <p:sldId id="323" r:id="rId10"/>
    <p:sldId id="347" r:id="rId11"/>
    <p:sldId id="352" r:id="rId12"/>
    <p:sldId id="298" r:id="rId13"/>
    <p:sldId id="305" r:id="rId14"/>
    <p:sldId id="314" r:id="rId15"/>
    <p:sldId id="257" r:id="rId16"/>
    <p:sldId id="258" r:id="rId17"/>
    <p:sldId id="322" r:id="rId18"/>
    <p:sldId id="348" r:id="rId19"/>
    <p:sldId id="313" r:id="rId20"/>
    <p:sldId id="312" r:id="rId21"/>
    <p:sldId id="346" r:id="rId22"/>
    <p:sldId id="343" r:id="rId23"/>
    <p:sldId id="339" r:id="rId24"/>
    <p:sldId id="345" r:id="rId25"/>
    <p:sldId id="341" r:id="rId26"/>
    <p:sldId id="342" r:id="rId27"/>
    <p:sldId id="336" r:id="rId28"/>
    <p:sldId id="338" r:id="rId29"/>
    <p:sldId id="337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7"/>
    <p:restoredTop sz="94711"/>
  </p:normalViewPr>
  <p:slideViewPr>
    <p:cSldViewPr>
      <p:cViewPr varScale="1">
        <p:scale>
          <a:sx n="102" d="100"/>
          <a:sy n="102" d="100"/>
        </p:scale>
        <p:origin x="1992" y="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3E9F4B-4A67-5107-D6FA-35659ABB1F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69B445-0B9D-C234-412C-C2AD1A32FC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CA8FBD-C962-ED1B-12B3-585144F7E6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504B4-84E3-F545-91DA-76320AFEF4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794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F82F61-ED49-E700-12CA-F1CBC7A827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4EA7B8-C9A7-1F17-72B4-A19CF13C8E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EADF65-3D29-7FF9-4181-80E422325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96C5E-12B3-7644-AD65-9504DBD7F1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68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B8E47D-A7B3-2F31-73BC-F5EED4B67B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CC1641-0529-56B8-36CE-A97A90B6CE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53411C-920D-95E2-BBBA-753DBC27E7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CF7C7-15BE-F349-B8C6-480E5642BD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97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C5809C-57C9-0A24-DA13-B632E11D9F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45E7C9-80C1-F517-D4E2-9C1D744241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4FC168-4897-E669-4206-1E28CB7E38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2DA01-8E71-7B4B-8E44-CD6F08152C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197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79F7DC3-D761-B557-3E47-083D14D750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FC5E09F-4A47-3D86-2B31-309CCC8E0E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0B4027E-7D42-555D-8EBF-2D90B43DC7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922DA-0595-1F42-A0E8-5C50122846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707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35A183E-46F5-D992-A989-E80A165E3C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6277406-62AE-0D1B-EE8E-496D2DE569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FAAC7C1-90A6-CD77-B3CE-2C0664A2DC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178AA-CA20-6540-B1E0-4E4AA0FADA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4514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673BA9A-F2FC-1957-CC88-380E5EE7D4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0E034E8-9D74-B381-7796-446CB24CCF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C94ACF-7D7E-C25C-56D1-DE7E7C1E7F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9D968-9B4C-B24B-B8CD-1B052A3E7A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8660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03A6C8-0F65-37DB-DA19-42D113BE3A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5C83AF-DF72-8827-AC1D-2EEE27BC7F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8D092B-D92B-A5F7-07FD-527DE2ED26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3AD2D-3C57-1449-9130-10DA866BB9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5555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9E57F4-110D-DACF-77EA-FDE3696097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81F1FF-BB80-2FB4-CFA7-12FD9FA536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C177F0-5018-4005-70F2-3F298A0EBC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AA821-1D5D-7E4E-AB7C-6AC32523FE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48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9FAD7B-43B4-7AD7-B1FC-90CC1F1E24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5530FF-5D4A-EA85-2CD4-9C9F15EE89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4EB0E2-7BC1-2068-C998-F25F7AB397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AAB27-1E3C-9841-8F53-C9BB865AE4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906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0DC915-A6FD-1379-7D11-25C6B80103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A22027-EFA2-1469-FCFD-71243685DF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F4616B-F27B-B23C-B133-09AC2F7B40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26AEE-98EE-5F44-BE65-4AC2C485EB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309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F091674-6F19-4718-647A-60F83CD0D9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542679F-624E-513B-AEA2-2C4918B7AF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B801975-BA31-B264-68C4-63A3AFA9EE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C876AEE-4DA0-8DC3-0CF4-4CC2EC221E9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91BCAC-E6F6-15E7-B5F3-1B16A42CF5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FB66D91-0BAC-3647-A9B9-1F93EAE1E1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tisserielesambassades.com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8" name="Rectangle 13317">
            <a:extLst>
              <a:ext uri="{FF2B5EF4-FFF2-40B4-BE49-F238E27FC236}">
                <a16:creationId xmlns:a16="http://schemas.microsoft.com/office/drawing/2014/main" id="{A0A2B7F3-65A0-4CC5-8310-3252C59E0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3" name="Title 1">
            <a:extLst>
              <a:ext uri="{FF2B5EF4-FFF2-40B4-BE49-F238E27FC236}">
                <a16:creationId xmlns:a16="http://schemas.microsoft.com/office/drawing/2014/main" id="{34A7510C-E624-9F1F-4F71-A75D9195B6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28650" y="3950725"/>
            <a:ext cx="7886700" cy="1132696"/>
          </a:xfrm>
        </p:spPr>
        <p:txBody>
          <a:bodyPr>
            <a:normAutofit/>
          </a:bodyPr>
          <a:lstStyle/>
          <a:p>
            <a:r>
              <a:rPr lang="en-US" altLang="en-US" sz="3800" dirty="0">
                <a:ea typeface="ＭＳ Ｐゴシック" panose="020B0600070205080204" pitchFamily="34" charset="-128"/>
              </a:rPr>
              <a:t>The Feature Story Semester Recap</a:t>
            </a:r>
          </a:p>
        </p:txBody>
      </p:sp>
      <p:pic>
        <p:nvPicPr>
          <p:cNvPr id="1026" name="Picture 2" descr="Policy Review | Hoover Institution">
            <a:extLst>
              <a:ext uri="{FF2B5EF4-FFF2-40B4-BE49-F238E27FC236}">
                <a16:creationId xmlns:a16="http://schemas.microsoft.com/office/drawing/2014/main" id="{B1A7BF55-2367-5FBF-FA3C-B51678012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9"/>
          <a:stretch>
            <a:fillRect/>
          </a:stretch>
        </p:blipFill>
        <p:spPr bwMode="auto">
          <a:xfrm>
            <a:off x="1065195" y="304800"/>
            <a:ext cx="7044135" cy="3672406"/>
          </a:xfrm>
          <a:custGeom>
            <a:avLst/>
            <a:gdLst/>
            <a:ahLst/>
            <a:cxnLst/>
            <a:rect l="l" t="t" r="r" b="b"/>
            <a:pathLst>
              <a:path w="9392179" h="3672406">
                <a:moveTo>
                  <a:pt x="8328426" y="0"/>
                </a:moveTo>
                <a:cubicBezTo>
                  <a:pt x="8306669" y="212063"/>
                  <a:pt x="8209966" y="234386"/>
                  <a:pt x="8156780" y="365530"/>
                </a:cubicBezTo>
                <a:cubicBezTo>
                  <a:pt x="8193044" y="376692"/>
                  <a:pt x="8224472" y="390643"/>
                  <a:pt x="8255900" y="396224"/>
                </a:cubicBezTo>
                <a:cubicBezTo>
                  <a:pt x="8379195" y="424127"/>
                  <a:pt x="8497654" y="496675"/>
                  <a:pt x="8608861" y="619448"/>
                </a:cubicBezTo>
                <a:cubicBezTo>
                  <a:pt x="8693475" y="711528"/>
                  <a:pt x="8785341" y="750593"/>
                  <a:pt x="8877208" y="756173"/>
                </a:cubicBezTo>
                <a:cubicBezTo>
                  <a:pt x="8923141" y="758964"/>
                  <a:pt x="8971492" y="761754"/>
                  <a:pt x="9012590" y="795238"/>
                </a:cubicBezTo>
                <a:cubicBezTo>
                  <a:pt x="9053688" y="828721"/>
                  <a:pt x="9133466" y="814770"/>
                  <a:pt x="9106875" y="996140"/>
                </a:cubicBezTo>
                <a:cubicBezTo>
                  <a:pt x="9210828" y="1068688"/>
                  <a:pt x="9167313" y="1283542"/>
                  <a:pt x="9215663" y="1417476"/>
                </a:cubicBezTo>
                <a:cubicBezTo>
                  <a:pt x="9268849" y="1565363"/>
                  <a:pt x="9300277" y="1746734"/>
                  <a:pt x="9370386" y="1872297"/>
                </a:cubicBezTo>
                <a:cubicBezTo>
                  <a:pt x="9396979" y="1916942"/>
                  <a:pt x="9396979" y="1967168"/>
                  <a:pt x="9382473" y="2014603"/>
                </a:cubicBezTo>
                <a:cubicBezTo>
                  <a:pt x="9355881" y="2115054"/>
                  <a:pt x="9322035" y="2201554"/>
                  <a:pt x="9276102" y="2268521"/>
                </a:cubicBezTo>
                <a:cubicBezTo>
                  <a:pt x="9106875" y="2514068"/>
                  <a:pt x="8932811" y="2756825"/>
                  <a:pt x="8746660" y="2949356"/>
                </a:cubicBezTo>
                <a:cubicBezTo>
                  <a:pt x="8536335" y="3169790"/>
                  <a:pt x="8304251" y="3289774"/>
                  <a:pt x="8069749" y="3384644"/>
                </a:cubicBezTo>
                <a:cubicBezTo>
                  <a:pt x="7624922" y="3566014"/>
                  <a:pt x="7172842" y="3632982"/>
                  <a:pt x="6713509" y="3649724"/>
                </a:cubicBezTo>
                <a:cubicBezTo>
                  <a:pt x="6406482" y="3660885"/>
                  <a:pt x="6101872" y="3674836"/>
                  <a:pt x="5794844" y="3672046"/>
                </a:cubicBezTo>
                <a:cubicBezTo>
                  <a:pt x="5526498" y="3669256"/>
                  <a:pt x="5258151" y="3638562"/>
                  <a:pt x="4987387" y="3599498"/>
                </a:cubicBezTo>
                <a:cubicBezTo>
                  <a:pt x="4636843" y="3546482"/>
                  <a:pt x="3362799" y="3312096"/>
                  <a:pt x="2920390" y="3220016"/>
                </a:cubicBezTo>
                <a:cubicBezTo>
                  <a:pt x="2702811" y="3175371"/>
                  <a:pt x="1498875" y="2762406"/>
                  <a:pt x="1472282" y="2695438"/>
                </a:cubicBezTo>
                <a:cubicBezTo>
                  <a:pt x="1554478" y="2650793"/>
                  <a:pt x="1634257" y="2728922"/>
                  <a:pt x="1721289" y="2681487"/>
                </a:cubicBezTo>
                <a:cubicBezTo>
                  <a:pt x="1571401" y="2578245"/>
                  <a:pt x="1399756" y="2625681"/>
                  <a:pt x="1257121" y="2555923"/>
                </a:cubicBezTo>
                <a:cubicBezTo>
                  <a:pt x="1259538" y="2488955"/>
                  <a:pt x="1322394" y="2508488"/>
                  <a:pt x="1332064" y="2463843"/>
                </a:cubicBezTo>
                <a:cubicBezTo>
                  <a:pt x="1061300" y="2335488"/>
                  <a:pt x="759108" y="2341069"/>
                  <a:pt x="483508" y="2229457"/>
                </a:cubicBezTo>
                <a:cubicBezTo>
                  <a:pt x="734932" y="2184812"/>
                  <a:pt x="981521" y="2232247"/>
                  <a:pt x="1235363" y="2240618"/>
                </a:cubicBezTo>
                <a:cubicBezTo>
                  <a:pt x="1211188" y="2182021"/>
                  <a:pt x="1167672" y="2187602"/>
                  <a:pt x="1138662" y="2168069"/>
                </a:cubicBezTo>
                <a:cubicBezTo>
                  <a:pt x="1099981" y="2142957"/>
                  <a:pt x="1068553" y="2120635"/>
                  <a:pt x="1092728" y="2056458"/>
                </a:cubicBezTo>
                <a:cubicBezTo>
                  <a:pt x="1116903" y="1995071"/>
                  <a:pt x="1085475" y="1978329"/>
                  <a:pt x="1039542" y="1956007"/>
                </a:cubicBezTo>
                <a:cubicBezTo>
                  <a:pt x="923501" y="1894620"/>
                  <a:pt x="795371" y="1914152"/>
                  <a:pt x="674494" y="1894620"/>
                </a:cubicBezTo>
                <a:cubicBezTo>
                  <a:pt x="618891" y="1886249"/>
                  <a:pt x="529441" y="1900200"/>
                  <a:pt x="514936" y="1852765"/>
                </a:cubicBezTo>
                <a:cubicBezTo>
                  <a:pt x="464168" y="1699298"/>
                  <a:pt x="362631" y="1743943"/>
                  <a:pt x="268347" y="1735572"/>
                </a:cubicBezTo>
                <a:cubicBezTo>
                  <a:pt x="171646" y="1727201"/>
                  <a:pt x="152305" y="1657444"/>
                  <a:pt x="200656" y="1529089"/>
                </a:cubicBezTo>
                <a:cubicBezTo>
                  <a:pt x="149887" y="1467702"/>
                  <a:pt x="65273" y="1537459"/>
                  <a:pt x="0" y="1453750"/>
                </a:cubicBezTo>
                <a:cubicBezTo>
                  <a:pt x="502848" y="1411896"/>
                  <a:pt x="993609" y="1450960"/>
                  <a:pt x="1479534" y="1330977"/>
                </a:cubicBezTo>
                <a:cubicBezTo>
                  <a:pt x="1324812" y="1336557"/>
                  <a:pt x="1172507" y="1286332"/>
                  <a:pt x="1017784" y="1317025"/>
                </a:cubicBezTo>
                <a:cubicBezTo>
                  <a:pt x="993609" y="1322606"/>
                  <a:pt x="964599" y="1317025"/>
                  <a:pt x="940423" y="1311445"/>
                </a:cubicBezTo>
                <a:cubicBezTo>
                  <a:pt x="913830" y="1305864"/>
                  <a:pt x="889655" y="1294703"/>
                  <a:pt x="889655" y="1255638"/>
                </a:cubicBezTo>
                <a:cubicBezTo>
                  <a:pt x="889655" y="1227735"/>
                  <a:pt x="908995" y="1213784"/>
                  <a:pt x="928335" y="1202623"/>
                </a:cubicBezTo>
                <a:cubicBezTo>
                  <a:pt x="981521" y="1171929"/>
                  <a:pt x="1039542" y="1163558"/>
                  <a:pt x="1092728" y="1194252"/>
                </a:cubicBezTo>
                <a:cubicBezTo>
                  <a:pt x="1153167" y="1227735"/>
                  <a:pt x="1201518" y="1219364"/>
                  <a:pt x="1247451" y="1160768"/>
                </a:cubicBezTo>
                <a:cubicBezTo>
                  <a:pt x="1307889" y="1085430"/>
                  <a:pt x="1394920" y="1113333"/>
                  <a:pt x="1467447" y="1088220"/>
                </a:cubicBezTo>
                <a:cubicBezTo>
                  <a:pt x="1547226" y="1063107"/>
                  <a:pt x="1631840" y="1077059"/>
                  <a:pt x="1735794" y="1032414"/>
                </a:cubicBezTo>
                <a:cubicBezTo>
                  <a:pt x="1559313" y="982188"/>
                  <a:pt x="1397338" y="1057527"/>
                  <a:pt x="1218440" y="1007301"/>
                </a:cubicBezTo>
                <a:cubicBezTo>
                  <a:pt x="1290966" y="937543"/>
                  <a:pt x="1356240" y="957076"/>
                  <a:pt x="1416678" y="945914"/>
                </a:cubicBezTo>
                <a:cubicBezTo>
                  <a:pt x="1489204" y="931963"/>
                  <a:pt x="1561731" y="929172"/>
                  <a:pt x="1634257" y="915221"/>
                </a:cubicBezTo>
                <a:cubicBezTo>
                  <a:pt x="1701949" y="904060"/>
                  <a:pt x="1767223" y="884528"/>
                  <a:pt x="1834914" y="873366"/>
                </a:cubicBezTo>
                <a:cubicBezTo>
                  <a:pt x="1900187" y="862205"/>
                  <a:pt x="1967878" y="876157"/>
                  <a:pt x="2028317" y="814770"/>
                </a:cubicBezTo>
                <a:cubicBezTo>
                  <a:pt x="1863924" y="691996"/>
                  <a:pt x="1677773" y="750593"/>
                  <a:pt x="1484370" y="719899"/>
                </a:cubicBezTo>
                <a:cubicBezTo>
                  <a:pt x="1535138" y="661303"/>
                  <a:pt x="1588324" y="672464"/>
                  <a:pt x="1631840" y="655722"/>
                </a:cubicBezTo>
                <a:cubicBezTo>
                  <a:pt x="1651180" y="650142"/>
                  <a:pt x="1675355" y="650142"/>
                  <a:pt x="1682608" y="622239"/>
                </a:cubicBezTo>
                <a:cubicBezTo>
                  <a:pt x="1692278" y="585965"/>
                  <a:pt x="1670520" y="563642"/>
                  <a:pt x="1646344" y="552481"/>
                </a:cubicBezTo>
                <a:cubicBezTo>
                  <a:pt x="1537556" y="499465"/>
                  <a:pt x="1421514" y="471562"/>
                  <a:pt x="1305472" y="443659"/>
                </a:cubicBezTo>
                <a:cubicBezTo>
                  <a:pt x="1240198" y="429707"/>
                  <a:pt x="1170090" y="438078"/>
                  <a:pt x="1112068" y="393433"/>
                </a:cubicBezTo>
                <a:cubicBezTo>
                  <a:pt x="1324812" y="200902"/>
                  <a:pt x="1561731" y="237176"/>
                  <a:pt x="1801068" y="248337"/>
                </a:cubicBezTo>
                <a:cubicBezTo>
                  <a:pt x="2190293" y="265079"/>
                  <a:pt x="2579516" y="281821"/>
                  <a:pt x="2971158" y="253918"/>
                </a:cubicBezTo>
                <a:cubicBezTo>
                  <a:pt x="3287854" y="200902"/>
                  <a:pt x="3609388" y="195322"/>
                  <a:pt x="3930923" y="175789"/>
                </a:cubicBezTo>
                <a:cubicBezTo>
                  <a:pt x="4283882" y="150677"/>
                  <a:pt x="4641678" y="170209"/>
                  <a:pt x="4997057" y="172999"/>
                </a:cubicBezTo>
                <a:cubicBezTo>
                  <a:pt x="5253316" y="175789"/>
                  <a:pt x="5511992" y="200902"/>
                  <a:pt x="5768252" y="178580"/>
                </a:cubicBezTo>
                <a:cubicBezTo>
                  <a:pt x="6068027" y="153467"/>
                  <a:pt x="6372637" y="172999"/>
                  <a:pt x="6674829" y="164628"/>
                </a:cubicBezTo>
                <a:cubicBezTo>
                  <a:pt x="6810212" y="161838"/>
                  <a:pt x="6945593" y="139515"/>
                  <a:pt x="7080976" y="122774"/>
                </a:cubicBezTo>
                <a:cubicBezTo>
                  <a:pt x="7334817" y="89290"/>
                  <a:pt x="7591076" y="44645"/>
                  <a:pt x="7847336" y="58596"/>
                </a:cubicBezTo>
                <a:cubicBezTo>
                  <a:pt x="8006894" y="66967"/>
                  <a:pt x="8164034" y="66967"/>
                  <a:pt x="832842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F5A5320E-189A-905B-947E-2A651ACD529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609600"/>
            <a:ext cx="76962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difference between a news story and a feature story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9F03A5-A6E3-9B48-1E60-1D741E7F9F58}"/>
              </a:ext>
            </a:extLst>
          </p:cNvPr>
          <p:cNvSpPr txBox="1"/>
          <p:nvPr/>
        </p:nvSpPr>
        <p:spPr>
          <a:xfrm>
            <a:off x="381000" y="2339546"/>
            <a:ext cx="3288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Artemis 2 Moon Mission</a:t>
            </a:r>
          </a:p>
        </p:txBody>
      </p:sp>
      <p:pic>
        <p:nvPicPr>
          <p:cNvPr id="2050" name="Picture 2" descr="ESA - Artemis II proximity operations">
            <a:extLst>
              <a:ext uri="{FF2B5EF4-FFF2-40B4-BE49-F238E27FC236}">
                <a16:creationId xmlns:a16="http://schemas.microsoft.com/office/drawing/2014/main" id="{4662B701-86A5-90D5-BD2F-2114C9394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92" y="2971800"/>
            <a:ext cx="4635807" cy="329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8C508B-93C8-BE49-C8C7-474716237185}"/>
              </a:ext>
            </a:extLst>
          </p:cNvPr>
          <p:cNvSpPr txBox="1"/>
          <p:nvPr/>
        </p:nvSpPr>
        <p:spPr>
          <a:xfrm>
            <a:off x="5127297" y="2133600"/>
            <a:ext cx="37646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None/>
            </a:pPr>
            <a:r>
              <a:rPr lang="en-US" b="0" i="0" dirty="0">
                <a:solidFill>
                  <a:srgbClr val="121212"/>
                </a:solidFill>
                <a:effectLst/>
                <a:latin typeface="GH Guardian Headline"/>
              </a:rPr>
              <a:t>Congratulations to the Artemis II crew – but the case for sending astronauts into space is rapidly shrinking – </a:t>
            </a:r>
            <a:r>
              <a:rPr lang="en-US" b="0" i="1" dirty="0">
                <a:solidFill>
                  <a:srgbClr val="121212"/>
                </a:solidFill>
                <a:effectLst/>
                <a:latin typeface="GH Guardian Headline"/>
              </a:rPr>
              <a:t>The Guardian </a:t>
            </a:r>
          </a:p>
        </p:txBody>
      </p:sp>
      <p:pic>
        <p:nvPicPr>
          <p:cNvPr id="2052" name="Picture 4" descr="The Artemis II crew – from left, Christina Koch, Jeremy Hansen, Victor Glover and Reid Wiseman – inside the Orion spacecraft on their way home, 8 April 2026.">
            <a:extLst>
              <a:ext uri="{FF2B5EF4-FFF2-40B4-BE49-F238E27FC236}">
                <a16:creationId xmlns:a16="http://schemas.microsoft.com/office/drawing/2014/main" id="{846BBB76-85A2-4CC2-5E11-450994A27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116881"/>
            <a:ext cx="3048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EFC8DB-FB78-2576-2CCF-499CC414CC87}"/>
              </a:ext>
            </a:extLst>
          </p:cNvPr>
          <p:cNvSpPr txBox="1"/>
          <p:nvPr/>
        </p:nvSpPr>
        <p:spPr>
          <a:xfrm>
            <a:off x="480060" y="5576887"/>
            <a:ext cx="8183880" cy="640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latin typeface="+mj-lt"/>
                <a:ea typeface="+mj-ea"/>
                <a:cs typeface="+mj-cs"/>
              </a:rPr>
              <a:t>Trump Erupts at Pope Leo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FDF28E-CD1D-88C1-7467-6A57542D93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1460"/>
          <a:stretch>
            <a:fillRect/>
          </a:stretch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8" name="AutoShape 2" descr="Pope Leo brushes off Trump attack as a Chicago Catholic leader says  president is 'waking up a sleeping giant' - Chicago Sun-Times">
            <a:extLst>
              <a:ext uri="{FF2B5EF4-FFF2-40B4-BE49-F238E27FC236}">
                <a16:creationId xmlns:a16="http://schemas.microsoft.com/office/drawing/2014/main" id="{BBBFE3C2-D773-3908-FB6D-F2EB12E3EB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71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New York Times Jan. 7, 2021 front page">
            <a:extLst>
              <a:ext uri="{FF2B5EF4-FFF2-40B4-BE49-F238E27FC236}">
                <a16:creationId xmlns:a16="http://schemas.microsoft.com/office/drawing/2014/main" id="{BEBAAA86-07AA-ADEF-3034-81E301180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465" y="1123526"/>
            <a:ext cx="2637932" cy="504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27" name="Straight Connector 5126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242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oup of people climbing a building&#10;&#10;AI-generated content may be incorrect.">
            <a:extLst>
              <a:ext uri="{FF2B5EF4-FFF2-40B4-BE49-F238E27FC236}">
                <a16:creationId xmlns:a16="http://schemas.microsoft.com/office/drawing/2014/main" id="{C5448F02-3743-5099-8961-D56C84812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3007" y="2010989"/>
            <a:ext cx="2653008" cy="2829876"/>
          </a:xfrm>
          <a:prstGeom prst="rect">
            <a:avLst/>
          </a:prstGeom>
        </p:spPr>
      </p:pic>
      <p:cxnSp>
        <p:nvCxnSpPr>
          <p:cNvPr id="5129" name="Straight Connector 5128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9694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group of people holding flags&#10;&#10;AI-generated content may be incorrect.">
            <a:extLst>
              <a:ext uri="{FF2B5EF4-FFF2-40B4-BE49-F238E27FC236}">
                <a16:creationId xmlns:a16="http://schemas.microsoft.com/office/drawing/2014/main" id="{399160C5-09C3-75F1-568D-D5824E577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751" y="1295401"/>
            <a:ext cx="2868879" cy="394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766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70DCB96F-76F8-03EF-07FE-5A45D1BEF1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8686800" cy="1143000"/>
          </a:xfrm>
        </p:spPr>
        <p:txBody>
          <a:bodyPr/>
          <a:lstStyle/>
          <a:p>
            <a:r>
              <a:rPr lang="en-US" altLang="en-US" sz="5400" dirty="0">
                <a:ea typeface="ＭＳ Ｐゴシック" panose="020B0600070205080204" pitchFamily="34" charset="-128"/>
              </a:rPr>
              <a:t>Newsy Feature Stories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C4035707-7EC4-3E3B-5522-25C3781C58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44548"/>
            <a:ext cx="7772400" cy="3124200"/>
          </a:xfrm>
        </p:spPr>
        <p:txBody>
          <a:bodyPr/>
          <a:lstStyle/>
          <a:p>
            <a:r>
              <a:rPr lang="en-US" altLang="en-US" sz="3600" dirty="0">
                <a:ea typeface="ＭＳ Ｐゴシック" panose="020B0600070205080204" pitchFamily="34" charset="-128"/>
              </a:rPr>
              <a:t>A story that follows a news story.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Doesn’t have to be exactly the next day – could be a few days later, weeks, months, years.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Often look at the “why”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It can be a profile, news feature, trend article, op-ed, graphic, etc.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man in a white shirt throws red &quot;Make America Great Again&quot; hats to a crowd.">
            <a:extLst>
              <a:ext uri="{FF2B5EF4-FFF2-40B4-BE49-F238E27FC236}">
                <a16:creationId xmlns:a16="http://schemas.microsoft.com/office/drawing/2014/main" id="{8E111D6D-C714-6E73-411A-F7D339133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7919"/>
          <a:stretch>
            <a:fillRect/>
          </a:stretch>
        </p:blipFill>
        <p:spPr bwMode="auto">
          <a:xfrm>
            <a:off x="3645792" y="105347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903D8C-74EE-629F-9816-E1B85D9251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72" r="-2" b="3669"/>
          <a:stretch>
            <a:fillRect/>
          </a:stretch>
        </p:blipFill>
        <p:spPr>
          <a:xfrm>
            <a:off x="228600" y="3200399"/>
            <a:ext cx="6327851" cy="3552253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BD7861-9876-4B92-031A-F5586437F861}"/>
              </a:ext>
            </a:extLst>
          </p:cNvPr>
          <p:cNvSpPr txBox="1"/>
          <p:nvPr/>
        </p:nvSpPr>
        <p:spPr>
          <a:xfrm>
            <a:off x="228600" y="1085710"/>
            <a:ext cx="3276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highlight>
                  <a:srgbClr val="FFFF00"/>
                </a:highlight>
                <a:latin typeface="+mn-lt"/>
                <a:ea typeface="+mn-ea"/>
              </a:rPr>
              <a:t>(news) </a:t>
            </a:r>
            <a:r>
              <a:rPr lang="en-US" sz="2400" dirty="0">
                <a:latin typeface="+mn-lt"/>
                <a:ea typeface="+mn-ea"/>
              </a:rPr>
              <a:t>Conservative “activist” Charlie Kirk killed during event in Orem, Utah on September 10, 2025</a:t>
            </a:r>
          </a:p>
        </p:txBody>
      </p:sp>
    </p:spTree>
    <p:extLst>
      <p:ext uri="{BB962C8B-B14F-4D97-AF65-F5344CB8AC3E}">
        <p14:creationId xmlns:p14="http://schemas.microsoft.com/office/powerpoint/2010/main" val="3644781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C595EE15-DF15-0945-AF19-F57A601D88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34400" cy="1143000"/>
          </a:xfrm>
        </p:spPr>
        <p:txBody>
          <a:bodyPr/>
          <a:lstStyle/>
          <a:p>
            <a:r>
              <a:rPr lang="en-US" altLang="en-US" sz="5000" b="1" dirty="0">
                <a:ea typeface="ＭＳ Ｐゴシック" panose="020B0600070205080204" pitchFamily="34" charset="-128"/>
              </a:rPr>
              <a:t>News vs feature 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AA60FC50-1BB0-9909-B20F-79CD691AEE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7772400" cy="4114800"/>
          </a:xfrm>
        </p:spPr>
        <p:txBody>
          <a:bodyPr/>
          <a:lstStyle/>
          <a:p>
            <a:r>
              <a:rPr lang="en-US" altLang="en-US" sz="3800" dirty="0">
                <a:ea typeface="ＭＳ Ｐゴシック" panose="020B0600070205080204" pitchFamily="34" charset="-128"/>
              </a:rPr>
              <a:t>Though it must have news value, a feature is not rigidly tied to the news. </a:t>
            </a:r>
          </a:p>
          <a:p>
            <a:r>
              <a:rPr lang="en-US" altLang="en-US" sz="3800" dirty="0">
                <a:ea typeface="ＭＳ Ｐゴシック" panose="020B0600070205080204" pitchFamily="34" charset="-128"/>
              </a:rPr>
              <a:t>Takes longer to report and write</a:t>
            </a:r>
          </a:p>
          <a:p>
            <a:r>
              <a:rPr lang="en-US" altLang="en-US" sz="3800" dirty="0">
                <a:ea typeface="ＭＳ Ｐゴシック" panose="020B0600070205080204" pitchFamily="34" charset="-128"/>
              </a:rPr>
              <a:t>Usually touches on a bigger issue than just the obvious.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5996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0EBAC68-2EE5-0624-707A-B6FF6B3D982D}"/>
              </a:ext>
            </a:extLst>
          </p:cNvPr>
          <p:cNvSpPr txBox="1"/>
          <p:nvPr/>
        </p:nvSpPr>
        <p:spPr>
          <a:xfrm>
            <a:off x="608660" y="970746"/>
            <a:ext cx="359589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highlight>
                  <a:srgbClr val="FFFF00"/>
                </a:highlight>
                <a:latin typeface="owners"/>
              </a:rPr>
              <a:t>(news) WNBA Draft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owners"/>
              </a:rPr>
              <a:t>: </a:t>
            </a:r>
          </a:p>
          <a:p>
            <a:r>
              <a:rPr lang="en-US" b="1" dirty="0"/>
              <a:t>Azzi Fudd goes No 1 in WNBA Draft to Wings, reunites with Paige Bueckers with historic $500K salary</a:t>
            </a:r>
          </a:p>
          <a:p>
            <a:endParaRPr lang="en-US" sz="1600" b="1" i="0" u="none" strike="noStrike" dirty="0">
              <a:solidFill>
                <a:srgbClr val="000000"/>
              </a:solidFill>
              <a:effectLst/>
              <a:latin typeface="owner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E22D75-48D6-4F77-48C5-0B640D3614B4}"/>
              </a:ext>
            </a:extLst>
          </p:cNvPr>
          <p:cNvSpPr txBox="1"/>
          <p:nvPr/>
        </p:nvSpPr>
        <p:spPr>
          <a:xfrm>
            <a:off x="4741683" y="732534"/>
            <a:ext cx="37813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ighlight>
                  <a:srgbClr val="FFFF00"/>
                </a:highlight>
              </a:rPr>
              <a:t>(feature) </a:t>
            </a:r>
          </a:p>
          <a:p>
            <a:r>
              <a:rPr lang="en-US" sz="2800" dirty="0"/>
              <a:t>Rookies Slay w/ WNBA Orange Carpet Looks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C9E420A-CA20-ECE0-40E7-9F6F9E9A6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94" y="3304300"/>
            <a:ext cx="401320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3480DF36-83A8-8190-27D2-2A35380C7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78" y="2677779"/>
            <a:ext cx="3864222" cy="257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071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>
            <a:extLst>
              <a:ext uri="{FF2B5EF4-FFF2-40B4-BE49-F238E27FC236}">
                <a16:creationId xmlns:a16="http://schemas.microsoft.com/office/drawing/2014/main" id="{2DC1DCB1-0421-9783-A843-6315F2493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676400"/>
            <a:ext cx="8077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800"/>
              <a:t>How else is a feature story different from a news story?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8BE4DC-DC31-7944-DBA8-079A09D4EBAE}"/>
              </a:ext>
            </a:extLst>
          </p:cNvPr>
          <p:cNvSpPr txBox="1"/>
          <p:nvPr/>
        </p:nvSpPr>
        <p:spPr>
          <a:xfrm>
            <a:off x="1066800" y="533400"/>
            <a:ext cx="7620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Has a different structure.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The storytelling is generally more creative.</a:t>
            </a:r>
          </a:p>
        </p:txBody>
      </p:sp>
      <p:pic>
        <p:nvPicPr>
          <p:cNvPr id="7" name="Picture 6" descr="A diagram of a story&#10;&#10;AI-generated content may be incorrect.">
            <a:extLst>
              <a:ext uri="{FF2B5EF4-FFF2-40B4-BE49-F238E27FC236}">
                <a16:creationId xmlns:a16="http://schemas.microsoft.com/office/drawing/2014/main" id="{495D9C20-710B-8F3D-071E-795ACB2D3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60" y="2496201"/>
            <a:ext cx="3548243" cy="4243779"/>
          </a:xfrm>
          <a:prstGeom prst="rect">
            <a:avLst/>
          </a:prstGeom>
        </p:spPr>
      </p:pic>
      <p:pic>
        <p:nvPicPr>
          <p:cNvPr id="9" name="Picture 8" descr="A diagram of a story&#10;&#10;AI-generated content may be incorrect.">
            <a:extLst>
              <a:ext uri="{FF2B5EF4-FFF2-40B4-BE49-F238E27FC236}">
                <a16:creationId xmlns:a16="http://schemas.microsoft.com/office/drawing/2014/main" id="{EBC133B6-2F60-9B85-D24F-7839A1878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560" y="2550938"/>
            <a:ext cx="3548243" cy="41312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ADE27A2-668C-B9F2-DC17-A0783E9757D2}"/>
              </a:ext>
            </a:extLst>
          </p:cNvPr>
          <p:cNvSpPr txBox="1"/>
          <p:nvPr/>
        </p:nvSpPr>
        <p:spPr>
          <a:xfrm>
            <a:off x="2325354" y="1902690"/>
            <a:ext cx="4277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News vs feature story structure</a:t>
            </a:r>
          </a:p>
        </p:txBody>
      </p:sp>
    </p:spTree>
    <p:extLst>
      <p:ext uri="{BB962C8B-B14F-4D97-AF65-F5344CB8AC3E}">
        <p14:creationId xmlns:p14="http://schemas.microsoft.com/office/powerpoint/2010/main" val="1180015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D8696-D7B5-3DA1-6278-89A5CEBE2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/>
              <a:t>Feature Stories Sound Different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CFF635-0DB6-FE54-99A4-8EABC212EAA0}"/>
              </a:ext>
            </a:extLst>
          </p:cNvPr>
          <p:cNvSpPr txBox="1"/>
          <p:nvPr/>
        </p:nvSpPr>
        <p:spPr>
          <a:xfrm>
            <a:off x="948837" y="1390471"/>
            <a:ext cx="7162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News Story</a:t>
            </a:r>
            <a:r>
              <a:rPr lang="en-US" sz="2000" b="0" i="0" u="none" strike="noStrike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: President Trump spoke to the nation on the war in Iran in a primetime speech from the White House.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19B530-A66B-3755-615E-5965C8644FDF}"/>
              </a:ext>
            </a:extLst>
          </p:cNvPr>
          <p:cNvSpPr txBox="1"/>
          <p:nvPr/>
        </p:nvSpPr>
        <p:spPr>
          <a:xfrm>
            <a:off x="817318" y="5236696"/>
            <a:ext cx="7657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Feature Story</a:t>
            </a:r>
            <a:r>
              <a:rPr lang="en-US" dirty="0"/>
              <a:t>: A Divided America Processes War with Iran </a:t>
            </a:r>
          </a:p>
        </p:txBody>
      </p:sp>
      <p:pic>
        <p:nvPicPr>
          <p:cNvPr id="5122" name="Picture 2" descr="Donald Trump's Iran attacks speech, annotated | CNN Politics">
            <a:extLst>
              <a:ext uri="{FF2B5EF4-FFF2-40B4-BE49-F238E27FC236}">
                <a16:creationId xmlns:a16="http://schemas.microsoft.com/office/drawing/2014/main" id="{36A30F2B-CD70-6E11-720D-060217D7E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17228"/>
            <a:ext cx="5345259" cy="28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026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4FB46033-8A58-E2DA-2D29-316EAEC9E4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Feature story ideas: You should have lots of them!</a:t>
            </a:r>
          </a:p>
        </p:txBody>
      </p:sp>
      <p:pic>
        <p:nvPicPr>
          <p:cNvPr id="19458" name="Content Placeholder 3">
            <a:extLst>
              <a:ext uri="{FF2B5EF4-FFF2-40B4-BE49-F238E27FC236}">
                <a16:creationId xmlns:a16="http://schemas.microsoft.com/office/drawing/2014/main" id="{9ABF6BFB-9C43-2E21-B2E4-23B2676F43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2070100"/>
            <a:ext cx="5905500" cy="3937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1" name="Rectangle 20486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1" name="Title 1">
            <a:extLst>
              <a:ext uri="{FF2B5EF4-FFF2-40B4-BE49-F238E27FC236}">
                <a16:creationId xmlns:a16="http://schemas.microsoft.com/office/drawing/2014/main" id="{791FCF22-AB15-B454-D72F-F1B95F976ED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20122" y="618681"/>
            <a:ext cx="1960404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altLang="en-US" sz="3100" kern="1200">
                <a:solidFill>
                  <a:srgbClr val="FFFFFF"/>
                </a:solidFill>
                <a:ea typeface="+mj-ea"/>
                <a:cs typeface="+mj-cs"/>
              </a:rPr>
              <a:t>“Give ideas away. Under every idea there's a new idea waiting to be born.” --Diana Vreeland</a:t>
            </a:r>
          </a:p>
        </p:txBody>
      </p:sp>
      <p:sp>
        <p:nvSpPr>
          <p:cNvPr id="2049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0015" y="484632"/>
            <a:ext cx="6096762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3">
            <a:extLst>
              <a:ext uri="{FF2B5EF4-FFF2-40B4-BE49-F238E27FC236}">
                <a16:creationId xmlns:a16="http://schemas.microsoft.com/office/drawing/2014/main" id="{84271406-5540-34BD-D8F3-C522021176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1"/>
          <a:stretch/>
        </p:blipFill>
        <p:spPr bwMode="auto">
          <a:xfrm>
            <a:off x="732188" y="942538"/>
            <a:ext cx="5372416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0AC0F282-2B17-1450-586F-CC85E99BD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>
                <a:ea typeface="ＭＳ Ｐゴシック" panose="020B0600070205080204" pitchFamily="34" charset="-128"/>
              </a:rPr>
              <a:t>A good idea: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1458FD6D-A778-0F0B-5B79-28313EF839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171700"/>
            <a:ext cx="8229600" cy="392429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4000" dirty="0">
                <a:ea typeface="ＭＳ Ｐゴシック" panose="020B0600070205080204" pitchFamily="34" charset="-128"/>
              </a:rPr>
              <a:t>Must have a news angle/news value.</a:t>
            </a:r>
          </a:p>
          <a:p>
            <a:pPr marL="0" indent="0">
              <a:buNone/>
            </a:pPr>
            <a:r>
              <a:rPr lang="en-US" altLang="en-US" sz="4000" dirty="0">
                <a:ea typeface="ＭＳ Ｐゴシック" panose="020B0600070205080204" pitchFamily="34" charset="-128"/>
              </a:rPr>
              <a:t>Must be of interest to your audience</a:t>
            </a:r>
          </a:p>
          <a:p>
            <a:pPr marL="0" indent="0">
              <a:buNone/>
            </a:pPr>
            <a:r>
              <a:rPr lang="en-US" altLang="en-US" sz="4000" dirty="0">
                <a:ea typeface="ＭＳ Ｐゴシック" panose="020B0600070205080204" pitchFamily="34" charset="-128"/>
              </a:rPr>
              <a:t> </a:t>
            </a:r>
          </a:p>
          <a:p>
            <a:endParaRPr lang="en-US" altLang="en-US" sz="4000" dirty="0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endParaRPr lang="en-US" altLang="en-US" sz="40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E6DBD21C-6632-C050-8909-1EA13DC6DA1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1066800"/>
            <a:ext cx="7772400" cy="1143000"/>
          </a:xfrm>
        </p:spPr>
        <p:txBody>
          <a:bodyPr/>
          <a:lstStyle/>
          <a:p>
            <a:r>
              <a:rPr lang="en-US" altLang="en-US" sz="3600" b="1">
                <a:ea typeface="ＭＳ Ｐゴシック" panose="020B0600070205080204" pitchFamily="34" charset="-128"/>
              </a:rPr>
              <a:t>Let’s Keep It Simple...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0E43D76D-A2DF-85A0-EE22-E9BC119D834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90800"/>
            <a:ext cx="6400800" cy="1752600"/>
          </a:xfrm>
        </p:spPr>
        <p:txBody>
          <a:bodyPr/>
          <a:lstStyle/>
          <a:p>
            <a:r>
              <a:rPr lang="en-US" altLang="en-US" sz="6000" u="sng">
                <a:solidFill>
                  <a:srgbClr val="FF3300"/>
                </a:solidFill>
                <a:ea typeface="ＭＳ Ｐゴシック" panose="020B0600070205080204" pitchFamily="34" charset="-128"/>
              </a:rPr>
              <a:t>New</a:t>
            </a:r>
            <a:r>
              <a:rPr lang="en-US" altLang="en-US" sz="6000">
                <a:solidFill>
                  <a:srgbClr val="FF3300"/>
                </a:solidFill>
                <a:ea typeface="ＭＳ Ｐゴシック" panose="020B0600070205080204" pitchFamily="34" charset="-128"/>
              </a:rPr>
              <a:t>s </a:t>
            </a:r>
          </a:p>
          <a:p>
            <a:r>
              <a:rPr lang="en-US" altLang="en-US" sz="6000">
                <a:solidFill>
                  <a:srgbClr val="FF3300"/>
                </a:solidFill>
                <a:ea typeface="ＭＳ Ｐゴシック" panose="020B0600070205080204" pitchFamily="34" charset="-128"/>
              </a:rPr>
              <a:t>= </a:t>
            </a:r>
          </a:p>
          <a:p>
            <a:r>
              <a:rPr lang="en-US" altLang="en-US" sz="6000">
                <a:solidFill>
                  <a:srgbClr val="FF3300"/>
                </a:solidFill>
                <a:ea typeface="ＭＳ Ｐゴシック" panose="020B0600070205080204" pitchFamily="34" charset="-128"/>
              </a:rPr>
              <a:t>What’s New</a:t>
            </a:r>
            <a:endParaRPr lang="en-US" altLang="en-US" sz="5400">
              <a:solidFill>
                <a:srgbClr val="FF33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710" name="Rectangle 28709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712" name="Group 28711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03441" y="-1"/>
            <a:ext cx="5737117" cy="5728133"/>
            <a:chOff x="329184" y="1"/>
            <a:chExt cx="524256" cy="5728133"/>
          </a:xfrm>
        </p:grpSpPr>
        <p:cxnSp>
          <p:nvCxnSpPr>
            <p:cNvPr id="28713" name="Straight Connector 28712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14" name="Rectangle 28713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716" name="Rectangle 28715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318045"/>
            <a:ext cx="8249304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3" name="Title 3">
            <a:extLst>
              <a:ext uri="{FF2B5EF4-FFF2-40B4-BE49-F238E27FC236}">
                <a16:creationId xmlns:a16="http://schemas.microsoft.com/office/drawing/2014/main" id="{D790A8B2-8B20-D124-9CFA-0227E059EF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5174" y="3883014"/>
            <a:ext cx="7553652" cy="929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1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News value</a:t>
            </a:r>
            <a:r>
              <a:rPr lang="en-US" altLang="en-US" sz="1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altLang="en-US" sz="1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altLang="en-US" sz="1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criteria editors, producers and reporters use to decide what news is fit to print or broadcast</a:t>
            </a:r>
            <a:br>
              <a:rPr lang="en-US" altLang="en-US" sz="1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altLang="en-US" sz="15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A vessel in the Strait of Hormuz, off the coast of Oman's Musandam province.">
            <a:extLst>
              <a:ext uri="{FF2B5EF4-FFF2-40B4-BE49-F238E27FC236}">
                <a16:creationId xmlns:a16="http://schemas.microsoft.com/office/drawing/2014/main" id="{A19BC72B-B213-99A7-A6DE-1F8718D82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4" r="18102" b="3"/>
          <a:stretch>
            <a:fillRect/>
          </a:stretch>
        </p:blipFill>
        <p:spPr bwMode="auto">
          <a:xfrm>
            <a:off x="673287" y="621323"/>
            <a:ext cx="3802193" cy="302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Law Roach Dishes On Zendaya's Wedding Dress Details">
            <a:extLst>
              <a:ext uri="{FF2B5EF4-FFF2-40B4-BE49-F238E27FC236}">
                <a16:creationId xmlns:a16="http://schemas.microsoft.com/office/drawing/2014/main" id="{9C8797AB-5D09-DDDC-72FE-E4FD15369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9" b="3"/>
          <a:stretch>
            <a:fillRect/>
          </a:stretch>
        </p:blipFill>
        <p:spPr bwMode="auto">
          <a:xfrm>
            <a:off x="4671380" y="621323"/>
            <a:ext cx="3799332" cy="302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938DA-4FB5-C9A5-02F3-DED890FB3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5400" dirty="0"/>
              <a:t>For feature story ideas, ask yourself</a:t>
            </a:r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94B02FA8-BEAE-CEE0-5B02-548D48B5C1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Why this idea at this time? </a:t>
            </a:r>
            <a:r>
              <a:rPr lang="en-US" altLang="en-US" b="1" dirty="0">
                <a:ea typeface="ＭＳ Ｐゴシック" panose="020B0600070205080204" pitchFamily="34" charset="-128"/>
              </a:rPr>
              <a:t>[AKA: what’s new?]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What does my reader want? Why do my readers/users CARE about this topic? What’s in it for them?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8086" y="0"/>
            <a:ext cx="5565913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6173FD-2526-0BC6-CFED-A72CAF953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0349" y="609600"/>
            <a:ext cx="3105011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2800" kern="1200">
                <a:solidFill>
                  <a:schemeClr val="tx1"/>
                </a:solidFill>
                <a:ea typeface="+mj-ea"/>
                <a:cs typeface="+mj-cs"/>
              </a:rPr>
              <a:t>This is news for Harlem, where my mom lives </a:t>
            </a:r>
          </a:p>
        </p:txBody>
      </p:sp>
      <p:pic>
        <p:nvPicPr>
          <p:cNvPr id="1029" name="Picture 5" descr="Start 2026 with your first latte of the year.&#10;We&amp;rsquo;re open every day&amp;mdash;serving handcrafted espresso drinks, healthy breads, and meals that hit the spot. From warm pastries to nourishing toasts and sandwiches, everything is made fresh, with ca">
            <a:extLst>
              <a:ext uri="{FF2B5EF4-FFF2-40B4-BE49-F238E27FC236}">
                <a16:creationId xmlns:a16="http://schemas.microsoft.com/office/drawing/2014/main" id="{91014607-CDA6-562F-50CB-D5BF44F08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/>
          <a:stretch>
            <a:fillRect/>
          </a:stretch>
        </p:blipFill>
        <p:spPr bwMode="auto">
          <a:xfrm>
            <a:off x="20" y="10"/>
            <a:ext cx="5176278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8B389806-A83B-2776-0DBE-124190C95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0348" y="2194102"/>
            <a:ext cx="3105010" cy="39085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  <a:t>Copperleaf Bakery opens in Central Harlem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  <a:t> </a:t>
            </a:r>
          </a:p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  <a:t>at 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  <a:t>2118 Frederick Douglass Blvd between W 114th and W 115th </a:t>
            </a:r>
            <a:r>
              <a:rPr kumimoji="0" lang="en-US" altLang="en-US" sz="1600" b="0" i="1" u="none" strike="noStrike" cap="none" normalizeH="0" baseline="0" dirty="0" err="1">
                <a:ln>
                  <a:noFill/>
                </a:ln>
                <a:effectLst/>
                <a:latin typeface="+mn-lt"/>
                <a:ea typeface="+mn-ea"/>
              </a:rPr>
              <a:t>Sts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  <a:latin typeface="+mn-lt"/>
              <a:ea typeface="+mn-ea"/>
            </a:endParaRPr>
          </a:p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  <a:t>This stylish new bakery serving breakfast and lunch—there's a spacious seat-yourself area—makes its own croissants and desserts like the ube cheesecake, plus sandwiches, soup and even wine.  (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  <a:ea typeface="+mn-ea"/>
              </a:rPr>
              <a:t>thecuriousuptowner.com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  <a:t>)</a:t>
            </a:r>
          </a:p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  <a:latin typeface="+mn-lt"/>
              <a:ea typeface="+mn-ea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25C3CAE-3D82-CE00-2149-673CEC122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411969"/>
            <a:ext cx="80772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1" i="0" u="sng" strike="noStrike" cap="none" normalizeH="0" baseline="0" dirty="0">
                <a:ln>
                  <a:noFill/>
                </a:ln>
                <a:solidFill>
                  <a:srgbClr val="2F2E2E"/>
                </a:solidFill>
                <a:effectLst/>
                <a:latin typeface="inherit"/>
                <a:hlinkClick r:id="rId3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840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BE81069-159F-7995-9DCA-F27BBC1400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5880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How to add a news angle to your stories. Tie it to: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23159C11-6BD8-938D-2292-6F3F433441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92313"/>
            <a:ext cx="8229600" cy="4525962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Something that happened very recently--news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The season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An anniversary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 new study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 trend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An issue students/community residents are buzzing about or that’s really interesting or compelling</a:t>
            </a:r>
          </a:p>
          <a:p>
            <a:pPr>
              <a:buFontTx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561E3072-DEC2-8FE5-CB28-F061180A8C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How to find ideas:</a:t>
            </a: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F35DE179-8139-4DB2-A630-221DF8AA96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6913" y="1730375"/>
            <a:ext cx="7772400" cy="4114800"/>
          </a:xfrm>
        </p:spPr>
        <p:txBody>
          <a:bodyPr/>
          <a:lstStyle/>
          <a:p>
            <a:r>
              <a:rPr lang="en-US" altLang="en-US" sz="2400" dirty="0">
                <a:ea typeface="ＭＳ Ｐゴシック" panose="020B0600070205080204" pitchFamily="34" charset="-128"/>
              </a:rPr>
              <a:t>Read the news—local, national, international. Think of how a current news story might be “spun” for an audience.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Look at newsy websites for news ideas. 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Mine your beats – subject or location</a:t>
            </a:r>
          </a:p>
          <a:p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Look at community media – tweak or update or offer an original spin.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Keep your ear to the ground. Listen to what other students, family, professors, friends, neighbors are talking about. </a:t>
            </a:r>
          </a:p>
          <a:p>
            <a:r>
              <a:rPr lang="en-US" altLang="en-US" sz="2400" dirty="0">
                <a:highlight>
                  <a:srgbClr val="FFFF00"/>
                </a:highlight>
                <a:ea typeface="ＭＳ Ｐゴシック" panose="020B0600070205080204" pitchFamily="34" charset="-128"/>
              </a:rPr>
              <a:t>Think about how something’s changed.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Consider what’s important to your audience RIGHT NOW.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2D464B-8347-7ECB-A5E0-862B1FCAA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4E5646-791C-E26E-04FE-7144566D3D6A}"/>
              </a:ext>
            </a:extLst>
          </p:cNvPr>
          <p:cNvSpPr txBox="1"/>
          <p:nvPr/>
        </p:nvSpPr>
        <p:spPr>
          <a:xfrm>
            <a:off x="480060" y="2872899"/>
            <a:ext cx="3182691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Trump Portrays Himself as Jesus Christ with AI-Generated Image After Slamming Pope Leo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sz="1900" b="1" i="0" u="none" strike="noStrike" dirty="0">
              <a:effectLst/>
              <a:latin typeface="+mn-lt"/>
              <a:ea typeface="+mn-ea"/>
            </a:endParaRPr>
          </a:p>
        </p:txBody>
      </p:sp>
      <p:pic>
        <p:nvPicPr>
          <p:cNvPr id="7170" name="Picture 2" descr="Trump's AI image of himself as Jesus ...">
            <a:extLst>
              <a:ext uri="{FF2B5EF4-FFF2-40B4-BE49-F238E27FC236}">
                <a16:creationId xmlns:a16="http://schemas.microsoft.com/office/drawing/2014/main" id="{150D5D3C-0847-4643-C7E7-7351D86D8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286" y="1295400"/>
            <a:ext cx="5219278" cy="347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300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9" name="Rectangle 10258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0EEB0-896A-FCB4-53B6-C84EE76CD9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1263" y="170412"/>
            <a:ext cx="7634200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Mamdani unveils plan to open first city-owned grocery store</a:t>
            </a:r>
            <a:endParaRPr lang="en-US" sz="45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3E40001-32DC-0277-9B9F-326401404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69554"/>
            <a:ext cx="731520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42D4D"/>
                </a:solidFill>
                <a:effectLst/>
                <a:latin typeface="spectrum-sans"/>
              </a:rPr>
              <a:t>La Marqueta, a hub for Latin American and Caribbean culture will now also be the site of the five boroughs' first city-owned grocery store.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195" name="Picture 3" descr="NYC's first city-owned grocery store under lefty Mayor Mamdani to open in East  Harlem: report - AOL">
            <a:extLst>
              <a:ext uri="{FF2B5EF4-FFF2-40B4-BE49-F238E27FC236}">
                <a16:creationId xmlns:a16="http://schemas.microsoft.com/office/drawing/2014/main" id="{CDA75CB2-A6AA-3CBE-027D-98091D53B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463" y="2777748"/>
            <a:ext cx="5511800" cy="366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521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5" name="Rectangle 9224">
            <a:extLst>
              <a:ext uri="{FF2B5EF4-FFF2-40B4-BE49-F238E27FC236}">
                <a16:creationId xmlns:a16="http://schemas.microsoft.com/office/drawing/2014/main" id="{854DEE1C-7FD6-4FA0-A96A-BDF952F1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7F8FA5-A10B-EE83-CEC6-E21DF364F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370227"/>
            <a:ext cx="6858000" cy="11931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800" kern="1200">
                <a:solidFill>
                  <a:schemeClr val="tx1"/>
                </a:solidFill>
                <a:ea typeface="+mj-ea"/>
                <a:cs typeface="+mj-cs"/>
              </a:rPr>
              <a:t>NBA Playoffs Begin this Week</a:t>
            </a:r>
          </a:p>
        </p:txBody>
      </p:sp>
      <p:pic>
        <p:nvPicPr>
          <p:cNvPr id="9218" name="Picture 2" descr="2026 NBA Play-in, Playoffs &amp; Finals Schedule">
            <a:extLst>
              <a:ext uri="{FF2B5EF4-FFF2-40B4-BE49-F238E27FC236}">
                <a16:creationId xmlns:a16="http://schemas.microsoft.com/office/drawing/2014/main" id="{670EB6E6-F036-B43D-9256-2BF47B7C0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" b="2"/>
          <a:stretch>
            <a:fillRect/>
          </a:stretch>
        </p:blipFill>
        <p:spPr bwMode="auto">
          <a:xfrm>
            <a:off x="1267534" y="386205"/>
            <a:ext cx="6677581" cy="3766876"/>
          </a:xfrm>
          <a:custGeom>
            <a:avLst/>
            <a:gdLst/>
            <a:ahLst/>
            <a:cxnLst/>
            <a:rect l="l" t="t" r="r" b="b"/>
            <a:pathLst>
              <a:path w="8903441" h="3766876">
                <a:moveTo>
                  <a:pt x="8890380" y="1667288"/>
                </a:moveTo>
                <a:lnTo>
                  <a:pt x="8895460" y="1677046"/>
                </a:lnTo>
                <a:cubicBezTo>
                  <a:pt x="8905866" y="1703466"/>
                  <a:pt x="8906717" y="1724063"/>
                  <a:pt x="8894323" y="1729738"/>
                </a:cubicBezTo>
                <a:lnTo>
                  <a:pt x="8891365" y="1729349"/>
                </a:lnTo>
                <a:lnTo>
                  <a:pt x="8891421" y="1712412"/>
                </a:lnTo>
                <a:cubicBezTo>
                  <a:pt x="8891337" y="1700170"/>
                  <a:pt x="8891138" y="1688653"/>
                  <a:pt x="8890856" y="1678595"/>
                </a:cubicBezTo>
                <a:close/>
                <a:moveTo>
                  <a:pt x="8888451" y="1641624"/>
                </a:moveTo>
                <a:cubicBezTo>
                  <a:pt x="8888927" y="1642911"/>
                  <a:pt x="8889388" y="1647125"/>
                  <a:pt x="8889800" y="1653531"/>
                </a:cubicBezTo>
                <a:lnTo>
                  <a:pt x="8890380" y="1667288"/>
                </a:lnTo>
                <a:lnTo>
                  <a:pt x="8884645" y="1656272"/>
                </a:lnTo>
                <a:lnTo>
                  <a:pt x="8886368" y="1643902"/>
                </a:lnTo>
                <a:cubicBezTo>
                  <a:pt x="8887058" y="1640758"/>
                  <a:pt x="8887743" y="1639762"/>
                  <a:pt x="8888451" y="1641624"/>
                </a:cubicBezTo>
                <a:close/>
                <a:moveTo>
                  <a:pt x="999724" y="1241031"/>
                </a:moveTo>
                <a:cubicBezTo>
                  <a:pt x="998379" y="1242269"/>
                  <a:pt x="996554" y="1243547"/>
                  <a:pt x="995210" y="1244785"/>
                </a:cubicBezTo>
                <a:cubicBezTo>
                  <a:pt x="1005261" y="1248940"/>
                  <a:pt x="1015746" y="1252497"/>
                  <a:pt x="1025774" y="1256374"/>
                </a:cubicBezTo>
                <a:cubicBezTo>
                  <a:pt x="1037480" y="1257305"/>
                  <a:pt x="1049668" y="1258195"/>
                  <a:pt x="1060894" y="1259168"/>
                </a:cubicBezTo>
                <a:cubicBezTo>
                  <a:pt x="1040504" y="1253123"/>
                  <a:pt x="1020115" y="1247076"/>
                  <a:pt x="999724" y="1241031"/>
                </a:cubicBezTo>
                <a:close/>
                <a:moveTo>
                  <a:pt x="1319296" y="820371"/>
                </a:moveTo>
                <a:cubicBezTo>
                  <a:pt x="1421680" y="872109"/>
                  <a:pt x="1548101" y="905226"/>
                  <a:pt x="1681342" y="933268"/>
                </a:cubicBezTo>
                <a:cubicBezTo>
                  <a:pt x="1683167" y="931988"/>
                  <a:pt x="1684512" y="930751"/>
                  <a:pt x="1686338" y="929471"/>
                </a:cubicBezTo>
                <a:cubicBezTo>
                  <a:pt x="1563998" y="893197"/>
                  <a:pt x="1441635" y="856646"/>
                  <a:pt x="1319296" y="820371"/>
                </a:cubicBezTo>
                <a:close/>
                <a:moveTo>
                  <a:pt x="7894848" y="858"/>
                </a:moveTo>
                <a:cubicBezTo>
                  <a:pt x="7906700" y="3455"/>
                  <a:pt x="7910528" y="8436"/>
                  <a:pt x="7907341" y="16271"/>
                </a:cubicBezTo>
                <a:cubicBezTo>
                  <a:pt x="7902882" y="26177"/>
                  <a:pt x="7893520" y="35394"/>
                  <a:pt x="7882642" y="43904"/>
                </a:cubicBezTo>
                <a:cubicBezTo>
                  <a:pt x="7831903" y="83897"/>
                  <a:pt x="7856047" y="94090"/>
                  <a:pt x="7927648" y="93123"/>
                </a:cubicBezTo>
                <a:cubicBezTo>
                  <a:pt x="7991511" y="92274"/>
                  <a:pt x="8055318" y="85274"/>
                  <a:pt x="8119655" y="78787"/>
                </a:cubicBezTo>
                <a:cubicBezTo>
                  <a:pt x="8151329" y="75447"/>
                  <a:pt x="8152942" y="77265"/>
                  <a:pt x="8141786" y="93635"/>
                </a:cubicBezTo>
                <a:cubicBezTo>
                  <a:pt x="8123815" y="120677"/>
                  <a:pt x="8122595" y="145410"/>
                  <a:pt x="8151055" y="166138"/>
                </a:cubicBezTo>
                <a:cubicBezTo>
                  <a:pt x="8157767" y="170866"/>
                  <a:pt x="8162605" y="176318"/>
                  <a:pt x="8160811" y="183471"/>
                </a:cubicBezTo>
                <a:cubicBezTo>
                  <a:pt x="8152723" y="212724"/>
                  <a:pt x="8169841" y="236686"/>
                  <a:pt x="8187466" y="260884"/>
                </a:cubicBezTo>
                <a:cubicBezTo>
                  <a:pt x="8217175" y="301371"/>
                  <a:pt x="8254836" y="338641"/>
                  <a:pt x="8295790" y="374783"/>
                </a:cubicBezTo>
                <a:cubicBezTo>
                  <a:pt x="8324664" y="400232"/>
                  <a:pt x="8342922" y="431650"/>
                  <a:pt x="8406170" y="440370"/>
                </a:cubicBezTo>
                <a:cubicBezTo>
                  <a:pt x="8421364" y="442394"/>
                  <a:pt x="8426373" y="449790"/>
                  <a:pt x="8420903" y="459225"/>
                </a:cubicBezTo>
                <a:cubicBezTo>
                  <a:pt x="8402820" y="490474"/>
                  <a:pt x="8417534" y="514648"/>
                  <a:pt x="8450800" y="534955"/>
                </a:cubicBezTo>
                <a:cubicBezTo>
                  <a:pt x="8462563" y="542037"/>
                  <a:pt x="8458146" y="546902"/>
                  <a:pt x="8442097" y="551669"/>
                </a:cubicBezTo>
                <a:cubicBezTo>
                  <a:pt x="8423667" y="556925"/>
                  <a:pt x="8409328" y="564619"/>
                  <a:pt x="8398067" y="574282"/>
                </a:cubicBezTo>
                <a:cubicBezTo>
                  <a:pt x="8379577" y="589897"/>
                  <a:pt x="8370872" y="606612"/>
                  <a:pt x="8363634" y="623477"/>
                </a:cubicBezTo>
                <a:cubicBezTo>
                  <a:pt x="8352394" y="649929"/>
                  <a:pt x="8339133" y="675439"/>
                  <a:pt x="8295388" y="695789"/>
                </a:cubicBezTo>
                <a:cubicBezTo>
                  <a:pt x="8282368" y="701969"/>
                  <a:pt x="8271923" y="709882"/>
                  <a:pt x="8260972" y="717559"/>
                </a:cubicBezTo>
                <a:cubicBezTo>
                  <a:pt x="8264466" y="724248"/>
                  <a:pt x="8273101" y="728807"/>
                  <a:pt x="8289132" y="729358"/>
                </a:cubicBezTo>
                <a:cubicBezTo>
                  <a:pt x="8391169" y="732995"/>
                  <a:pt x="8386647" y="769770"/>
                  <a:pt x="8387346" y="810845"/>
                </a:cubicBezTo>
                <a:cubicBezTo>
                  <a:pt x="8388418" y="861681"/>
                  <a:pt x="8330862" y="890238"/>
                  <a:pt x="8259532" y="916368"/>
                </a:cubicBezTo>
                <a:cubicBezTo>
                  <a:pt x="8235122" y="925226"/>
                  <a:pt x="8199529" y="928071"/>
                  <a:pt x="8191769" y="950020"/>
                </a:cubicBezTo>
                <a:cubicBezTo>
                  <a:pt x="8234379" y="966427"/>
                  <a:pt x="8282955" y="945934"/>
                  <a:pt x="8327664" y="947606"/>
                </a:cubicBezTo>
                <a:cubicBezTo>
                  <a:pt x="8364609" y="949119"/>
                  <a:pt x="8424473" y="941347"/>
                  <a:pt x="8378206" y="982626"/>
                </a:cubicBezTo>
                <a:cubicBezTo>
                  <a:pt x="8364736" y="994722"/>
                  <a:pt x="8382242" y="1001021"/>
                  <a:pt x="8400605" y="1000529"/>
                </a:cubicBezTo>
                <a:cubicBezTo>
                  <a:pt x="8549357" y="995586"/>
                  <a:pt x="8487684" y="1076555"/>
                  <a:pt x="8538706" y="1111533"/>
                </a:cubicBezTo>
                <a:cubicBezTo>
                  <a:pt x="8553092" y="1120905"/>
                  <a:pt x="8540810" y="1141011"/>
                  <a:pt x="8520556" y="1147547"/>
                </a:cubicBezTo>
                <a:cubicBezTo>
                  <a:pt x="8392015" y="1189611"/>
                  <a:pt x="8380569" y="1263373"/>
                  <a:pt x="8322605" y="1331423"/>
                </a:cubicBezTo>
                <a:cubicBezTo>
                  <a:pt x="8393509" y="1350105"/>
                  <a:pt x="8476647" y="1348124"/>
                  <a:pt x="8552563" y="1357692"/>
                </a:cubicBezTo>
                <a:cubicBezTo>
                  <a:pt x="8631413" y="1367560"/>
                  <a:pt x="8632510" y="1380057"/>
                  <a:pt x="8572872" y="1434543"/>
                </a:cubicBezTo>
                <a:cubicBezTo>
                  <a:pt x="8740108" y="1430496"/>
                  <a:pt x="8740108" y="1430496"/>
                  <a:pt x="8695911" y="1511890"/>
                </a:cubicBezTo>
                <a:cubicBezTo>
                  <a:pt x="8766152" y="1509223"/>
                  <a:pt x="8835070" y="1574251"/>
                  <a:pt x="8873147" y="1634187"/>
                </a:cubicBezTo>
                <a:lnTo>
                  <a:pt x="8884645" y="1656272"/>
                </a:lnTo>
                <a:lnTo>
                  <a:pt x="8884254" y="1659075"/>
                </a:lnTo>
                <a:cubicBezTo>
                  <a:pt x="8882795" y="1672543"/>
                  <a:pt x="8881198" y="1691773"/>
                  <a:pt x="8879232" y="1711097"/>
                </a:cubicBezTo>
                <a:lnTo>
                  <a:pt x="8877347" y="1727504"/>
                </a:lnTo>
                <a:lnTo>
                  <a:pt x="8865337" y="1725923"/>
                </a:lnTo>
                <a:cubicBezTo>
                  <a:pt x="8855639" y="1721668"/>
                  <a:pt x="8848716" y="1720054"/>
                  <a:pt x="8843722" y="1720152"/>
                </a:cubicBezTo>
                <a:cubicBezTo>
                  <a:pt x="8828739" y="1720444"/>
                  <a:pt x="8831115" y="1736133"/>
                  <a:pt x="8828004" y="1742073"/>
                </a:cubicBezTo>
                <a:cubicBezTo>
                  <a:pt x="8817547" y="1760900"/>
                  <a:pt x="8843589" y="1770647"/>
                  <a:pt x="8861127" y="1782820"/>
                </a:cubicBezTo>
                <a:cubicBezTo>
                  <a:pt x="8867694" y="1787281"/>
                  <a:pt x="8872382" y="1766445"/>
                  <a:pt x="8875975" y="1739445"/>
                </a:cubicBezTo>
                <a:lnTo>
                  <a:pt x="8877347" y="1727504"/>
                </a:lnTo>
                <a:lnTo>
                  <a:pt x="8891365" y="1729349"/>
                </a:lnTo>
                <a:lnTo>
                  <a:pt x="8891294" y="1750579"/>
                </a:lnTo>
                <a:cubicBezTo>
                  <a:pt x="8890576" y="1802412"/>
                  <a:pt x="8887485" y="1854103"/>
                  <a:pt x="8879895" y="1858687"/>
                </a:cubicBezTo>
                <a:cubicBezTo>
                  <a:pt x="8799411" y="1907447"/>
                  <a:pt x="8858072" y="1996322"/>
                  <a:pt x="8700018" y="2022228"/>
                </a:cubicBezTo>
                <a:cubicBezTo>
                  <a:pt x="8628887" y="2034069"/>
                  <a:pt x="8597252" y="2070985"/>
                  <a:pt x="8546517" y="2094468"/>
                </a:cubicBezTo>
                <a:cubicBezTo>
                  <a:pt x="8369592" y="2175758"/>
                  <a:pt x="8254890" y="2270617"/>
                  <a:pt x="8208310" y="2391116"/>
                </a:cubicBezTo>
                <a:cubicBezTo>
                  <a:pt x="8195251" y="2424444"/>
                  <a:pt x="8137916" y="2455501"/>
                  <a:pt x="8101924" y="2486924"/>
                </a:cubicBezTo>
                <a:cubicBezTo>
                  <a:pt x="8122498" y="2506105"/>
                  <a:pt x="8219539" y="2452814"/>
                  <a:pt x="8188722" y="2510086"/>
                </a:cubicBezTo>
                <a:cubicBezTo>
                  <a:pt x="8165388" y="2553270"/>
                  <a:pt x="8098391" y="2584616"/>
                  <a:pt x="8035596" y="2614194"/>
                </a:cubicBezTo>
                <a:cubicBezTo>
                  <a:pt x="7963481" y="2647947"/>
                  <a:pt x="7883214" y="2677100"/>
                  <a:pt x="7854509" y="2730830"/>
                </a:cubicBezTo>
                <a:cubicBezTo>
                  <a:pt x="7848249" y="2742293"/>
                  <a:pt x="6341566" y="3671513"/>
                  <a:pt x="4141410" y="3763614"/>
                </a:cubicBezTo>
                <a:cubicBezTo>
                  <a:pt x="3781875" y="3778662"/>
                  <a:pt x="2353277" y="3737838"/>
                  <a:pt x="2161737" y="3718831"/>
                </a:cubicBezTo>
                <a:cubicBezTo>
                  <a:pt x="1964811" y="3699179"/>
                  <a:pt x="1793107" y="3646810"/>
                  <a:pt x="1591600" y="3635674"/>
                </a:cubicBezTo>
                <a:cubicBezTo>
                  <a:pt x="1485018" y="3629919"/>
                  <a:pt x="1381185" y="3611329"/>
                  <a:pt x="1390654" y="3531585"/>
                </a:cubicBezTo>
                <a:cubicBezTo>
                  <a:pt x="1393510" y="3508948"/>
                  <a:pt x="1364047" y="3493344"/>
                  <a:pt x="1320867" y="3503571"/>
                </a:cubicBezTo>
                <a:cubicBezTo>
                  <a:pt x="1239265" y="3523046"/>
                  <a:pt x="1198946" y="3494124"/>
                  <a:pt x="1150681" y="3474015"/>
                </a:cubicBezTo>
                <a:cubicBezTo>
                  <a:pt x="1065213" y="3438422"/>
                  <a:pt x="982868" y="3399757"/>
                  <a:pt x="851974" y="3403971"/>
                </a:cubicBezTo>
                <a:cubicBezTo>
                  <a:pt x="873994" y="3367898"/>
                  <a:pt x="917237" y="3369420"/>
                  <a:pt x="956780" y="3372944"/>
                </a:cubicBezTo>
                <a:cubicBezTo>
                  <a:pt x="1061276" y="3382521"/>
                  <a:pt x="1164043" y="3394488"/>
                  <a:pt x="1268515" y="3403788"/>
                </a:cubicBezTo>
                <a:cubicBezTo>
                  <a:pt x="1336376" y="3409863"/>
                  <a:pt x="1404651" y="3420660"/>
                  <a:pt x="1492884" y="3399484"/>
                </a:cubicBezTo>
                <a:cubicBezTo>
                  <a:pt x="1410006" y="3338199"/>
                  <a:pt x="1277736" y="3337777"/>
                  <a:pt x="1169657" y="3325996"/>
                </a:cubicBezTo>
                <a:cubicBezTo>
                  <a:pt x="1034677" y="3311259"/>
                  <a:pt x="951965" y="3268429"/>
                  <a:pt x="853866" y="3221353"/>
                </a:cubicBezTo>
                <a:cubicBezTo>
                  <a:pt x="950752" y="3199416"/>
                  <a:pt x="1014418" y="3234964"/>
                  <a:pt x="1090648" y="3226034"/>
                </a:cubicBezTo>
                <a:cubicBezTo>
                  <a:pt x="1094340" y="3218434"/>
                  <a:pt x="1100169" y="3207568"/>
                  <a:pt x="1099183" y="3207375"/>
                </a:cubicBezTo>
                <a:cubicBezTo>
                  <a:pt x="971072" y="3188118"/>
                  <a:pt x="907890" y="3136018"/>
                  <a:pt x="882137" y="3068880"/>
                </a:cubicBezTo>
                <a:cubicBezTo>
                  <a:pt x="868924" y="3034221"/>
                  <a:pt x="822286" y="3027121"/>
                  <a:pt x="776145" y="3014660"/>
                </a:cubicBezTo>
                <a:cubicBezTo>
                  <a:pt x="613874" y="2970419"/>
                  <a:pt x="443486" y="2933046"/>
                  <a:pt x="307191" y="2864697"/>
                </a:cubicBezTo>
                <a:cubicBezTo>
                  <a:pt x="457123" y="2862170"/>
                  <a:pt x="581367" y="2903594"/>
                  <a:pt x="743379" y="2911759"/>
                </a:cubicBezTo>
                <a:cubicBezTo>
                  <a:pt x="608349" y="2835743"/>
                  <a:pt x="439124" y="2806104"/>
                  <a:pt x="284020" y="2766269"/>
                </a:cubicBezTo>
                <a:cubicBezTo>
                  <a:pt x="213164" y="2748143"/>
                  <a:pt x="147010" y="2722889"/>
                  <a:pt x="63190" y="2717094"/>
                </a:cubicBezTo>
                <a:cubicBezTo>
                  <a:pt x="33455" y="2714947"/>
                  <a:pt x="-16425" y="2709531"/>
                  <a:pt x="5340" y="2681595"/>
                </a:cubicBezTo>
                <a:cubicBezTo>
                  <a:pt x="23652" y="2658441"/>
                  <a:pt x="63627" y="2661368"/>
                  <a:pt x="100237" y="2664591"/>
                </a:cubicBezTo>
                <a:cubicBezTo>
                  <a:pt x="188123" y="2672547"/>
                  <a:pt x="277551" y="2664977"/>
                  <a:pt x="394328" y="2654447"/>
                </a:cubicBezTo>
                <a:cubicBezTo>
                  <a:pt x="290057" y="2592242"/>
                  <a:pt x="112140" y="2629127"/>
                  <a:pt x="21491" y="2562088"/>
                </a:cubicBezTo>
                <a:cubicBezTo>
                  <a:pt x="125636" y="2540073"/>
                  <a:pt x="208727" y="2559644"/>
                  <a:pt x="294268" y="2557453"/>
                </a:cubicBezTo>
                <a:cubicBezTo>
                  <a:pt x="371589" y="2555423"/>
                  <a:pt x="389695" y="2540961"/>
                  <a:pt x="367847" y="2501743"/>
                </a:cubicBezTo>
                <a:cubicBezTo>
                  <a:pt x="333905" y="2440640"/>
                  <a:pt x="373328" y="2404160"/>
                  <a:pt x="486858" y="2411824"/>
                </a:cubicBezTo>
                <a:cubicBezTo>
                  <a:pt x="592120" y="2419095"/>
                  <a:pt x="600599" y="2394285"/>
                  <a:pt x="570008" y="2360312"/>
                </a:cubicBezTo>
                <a:cubicBezTo>
                  <a:pt x="525457" y="2310774"/>
                  <a:pt x="567057" y="2265987"/>
                  <a:pt x="594400" y="2218813"/>
                </a:cubicBezTo>
                <a:cubicBezTo>
                  <a:pt x="635581" y="2147198"/>
                  <a:pt x="612469" y="2115647"/>
                  <a:pt x="505675" y="2074370"/>
                </a:cubicBezTo>
                <a:cubicBezTo>
                  <a:pt x="445534" y="2051386"/>
                  <a:pt x="381431" y="2032947"/>
                  <a:pt x="295650" y="2015851"/>
                </a:cubicBezTo>
                <a:cubicBezTo>
                  <a:pt x="487251" y="1985881"/>
                  <a:pt x="281423" y="1958614"/>
                  <a:pt x="346760" y="1924896"/>
                </a:cubicBezTo>
                <a:cubicBezTo>
                  <a:pt x="481788" y="1901571"/>
                  <a:pt x="600623" y="1980687"/>
                  <a:pt x="783461" y="1939173"/>
                </a:cubicBezTo>
                <a:cubicBezTo>
                  <a:pt x="547912" y="1882335"/>
                  <a:pt x="287006" y="1807013"/>
                  <a:pt x="112183" y="1719100"/>
                </a:cubicBezTo>
                <a:cubicBezTo>
                  <a:pt x="148588" y="1692398"/>
                  <a:pt x="188462" y="1710725"/>
                  <a:pt x="219936" y="1699568"/>
                </a:cubicBezTo>
                <a:cubicBezTo>
                  <a:pt x="218006" y="1694140"/>
                  <a:pt x="220184" y="1685834"/>
                  <a:pt x="214196" y="1683841"/>
                </a:cubicBezTo>
                <a:cubicBezTo>
                  <a:pt x="85284" y="1638910"/>
                  <a:pt x="83720" y="1637648"/>
                  <a:pt x="212296" y="1584947"/>
                </a:cubicBezTo>
                <a:cubicBezTo>
                  <a:pt x="257172" y="1566456"/>
                  <a:pt x="252206" y="1554019"/>
                  <a:pt x="226108" y="1538121"/>
                </a:cubicBezTo>
                <a:cubicBezTo>
                  <a:pt x="207682" y="1526866"/>
                  <a:pt x="185078" y="1517656"/>
                  <a:pt x="192710" y="1488723"/>
                </a:cubicBezTo>
                <a:cubicBezTo>
                  <a:pt x="268435" y="1518175"/>
                  <a:pt x="624154" y="1547955"/>
                  <a:pt x="685843" y="1538903"/>
                </a:cubicBezTo>
                <a:cubicBezTo>
                  <a:pt x="755173" y="1528619"/>
                  <a:pt x="994201" y="1520231"/>
                  <a:pt x="1067153" y="1523622"/>
                </a:cubicBezTo>
                <a:cubicBezTo>
                  <a:pt x="1063138" y="1522015"/>
                  <a:pt x="1059122" y="1520410"/>
                  <a:pt x="1055106" y="1518803"/>
                </a:cubicBezTo>
                <a:cubicBezTo>
                  <a:pt x="983007" y="1486514"/>
                  <a:pt x="909946" y="1454310"/>
                  <a:pt x="864245" y="1408231"/>
                </a:cubicBezTo>
                <a:cubicBezTo>
                  <a:pt x="862153" y="1406456"/>
                  <a:pt x="861045" y="1404874"/>
                  <a:pt x="856768" y="1405809"/>
                </a:cubicBezTo>
                <a:cubicBezTo>
                  <a:pt x="819307" y="1414974"/>
                  <a:pt x="822846" y="1400112"/>
                  <a:pt x="821342" y="1388491"/>
                </a:cubicBezTo>
                <a:cubicBezTo>
                  <a:pt x="819813" y="1376592"/>
                  <a:pt x="812736" y="1367699"/>
                  <a:pt x="784954" y="1371257"/>
                </a:cubicBezTo>
                <a:cubicBezTo>
                  <a:pt x="783512" y="1371384"/>
                  <a:pt x="781566" y="1371274"/>
                  <a:pt x="779619" y="1371165"/>
                </a:cubicBezTo>
                <a:cubicBezTo>
                  <a:pt x="766469" y="1370361"/>
                  <a:pt x="722835" y="1342290"/>
                  <a:pt x="728571" y="1335910"/>
                </a:cubicBezTo>
                <a:cubicBezTo>
                  <a:pt x="741389" y="1321912"/>
                  <a:pt x="726409" y="1316791"/>
                  <a:pt x="713734" y="1310348"/>
                </a:cubicBezTo>
                <a:cubicBezTo>
                  <a:pt x="696009" y="1301550"/>
                  <a:pt x="678333" y="1293308"/>
                  <a:pt x="659695" y="1285149"/>
                </a:cubicBezTo>
                <a:cubicBezTo>
                  <a:pt x="641562" y="1277227"/>
                  <a:pt x="622997" y="1269901"/>
                  <a:pt x="604409" y="1262299"/>
                </a:cubicBezTo>
                <a:cubicBezTo>
                  <a:pt x="561305" y="1256847"/>
                  <a:pt x="517819" y="1252549"/>
                  <a:pt x="472556" y="1250086"/>
                </a:cubicBezTo>
                <a:cubicBezTo>
                  <a:pt x="438951" y="1247999"/>
                  <a:pt x="401379" y="1244860"/>
                  <a:pt x="382690" y="1214040"/>
                </a:cubicBezTo>
                <a:cubicBezTo>
                  <a:pt x="418096" y="1214570"/>
                  <a:pt x="453575" y="1215933"/>
                  <a:pt x="489053" y="1217296"/>
                </a:cubicBezTo>
                <a:cubicBezTo>
                  <a:pt x="454954" y="1204059"/>
                  <a:pt x="421816" y="1190737"/>
                  <a:pt x="390047" y="1176456"/>
                </a:cubicBezTo>
                <a:cubicBezTo>
                  <a:pt x="363810" y="1164487"/>
                  <a:pt x="342232" y="1150431"/>
                  <a:pt x="333292" y="1131347"/>
                </a:cubicBezTo>
                <a:cubicBezTo>
                  <a:pt x="330930" y="1126518"/>
                  <a:pt x="329025" y="1121368"/>
                  <a:pt x="337841" y="1116956"/>
                </a:cubicBezTo>
                <a:cubicBezTo>
                  <a:pt x="347569" y="1111905"/>
                  <a:pt x="355552" y="1114562"/>
                  <a:pt x="363031" y="1116984"/>
                </a:cubicBezTo>
                <a:cubicBezTo>
                  <a:pt x="393929" y="1126864"/>
                  <a:pt x="425283" y="1136425"/>
                  <a:pt x="455724" y="1146625"/>
                </a:cubicBezTo>
                <a:cubicBezTo>
                  <a:pt x="496146" y="1160147"/>
                  <a:pt x="536111" y="1173989"/>
                  <a:pt x="576050" y="1187553"/>
                </a:cubicBezTo>
                <a:cubicBezTo>
                  <a:pt x="519650" y="1157524"/>
                  <a:pt x="457798" y="1131612"/>
                  <a:pt x="391358" y="1108621"/>
                </a:cubicBezTo>
                <a:cubicBezTo>
                  <a:pt x="343386" y="1091844"/>
                  <a:pt x="295414" y="1075067"/>
                  <a:pt x="258466" y="1051446"/>
                </a:cubicBezTo>
                <a:cubicBezTo>
                  <a:pt x="239512" y="1039678"/>
                  <a:pt x="230024" y="1025400"/>
                  <a:pt x="227119" y="1008864"/>
                </a:cubicBezTo>
                <a:cubicBezTo>
                  <a:pt x="226729" y="1004421"/>
                  <a:pt x="227253" y="999338"/>
                  <a:pt x="237176" y="996508"/>
                </a:cubicBezTo>
                <a:cubicBezTo>
                  <a:pt x="247123" y="993956"/>
                  <a:pt x="253208" y="997060"/>
                  <a:pt x="257395" y="1000610"/>
                </a:cubicBezTo>
                <a:cubicBezTo>
                  <a:pt x="262111" y="1004674"/>
                  <a:pt x="267716" y="1007820"/>
                  <a:pt x="275649" y="1009921"/>
                </a:cubicBezTo>
                <a:cubicBezTo>
                  <a:pt x="345186" y="1029563"/>
                  <a:pt x="406508" y="1054962"/>
                  <a:pt x="469199" y="1079402"/>
                </a:cubicBezTo>
                <a:cubicBezTo>
                  <a:pt x="558968" y="1114336"/>
                  <a:pt x="647368" y="1150231"/>
                  <a:pt x="753033" y="1173138"/>
                </a:cubicBezTo>
                <a:cubicBezTo>
                  <a:pt x="793015" y="1181661"/>
                  <a:pt x="834292" y="1188391"/>
                  <a:pt x="865682" y="1187316"/>
                </a:cubicBezTo>
                <a:cubicBezTo>
                  <a:pt x="750261" y="1147076"/>
                  <a:pt x="641375" y="1104025"/>
                  <a:pt x="543487" y="1053852"/>
                </a:cubicBezTo>
                <a:cubicBezTo>
                  <a:pt x="444589" y="1003208"/>
                  <a:pt x="357848" y="947579"/>
                  <a:pt x="295297" y="880592"/>
                </a:cubicBezTo>
                <a:cubicBezTo>
                  <a:pt x="288871" y="873601"/>
                  <a:pt x="284873" y="866676"/>
                  <a:pt x="264758" y="869281"/>
                </a:cubicBezTo>
                <a:cubicBezTo>
                  <a:pt x="255650" y="870360"/>
                  <a:pt x="252375" y="866170"/>
                  <a:pt x="254388" y="861516"/>
                </a:cubicBezTo>
                <a:cubicBezTo>
                  <a:pt x="266992" y="828509"/>
                  <a:pt x="236853" y="810726"/>
                  <a:pt x="190786" y="799099"/>
                </a:cubicBezTo>
                <a:cubicBezTo>
                  <a:pt x="176408" y="795324"/>
                  <a:pt x="175031" y="790688"/>
                  <a:pt x="184973" y="782539"/>
                </a:cubicBezTo>
                <a:cubicBezTo>
                  <a:pt x="198516" y="771277"/>
                  <a:pt x="196123" y="760574"/>
                  <a:pt x="187530" y="750974"/>
                </a:cubicBezTo>
                <a:cubicBezTo>
                  <a:pt x="182644" y="744967"/>
                  <a:pt x="176339" y="739364"/>
                  <a:pt x="170996" y="733676"/>
                </a:cubicBezTo>
                <a:cubicBezTo>
                  <a:pt x="167290" y="730083"/>
                  <a:pt x="161157" y="726424"/>
                  <a:pt x="169444" y="721499"/>
                </a:cubicBezTo>
                <a:cubicBezTo>
                  <a:pt x="177298" y="717172"/>
                  <a:pt x="185665" y="718676"/>
                  <a:pt x="193501" y="719668"/>
                </a:cubicBezTo>
                <a:cubicBezTo>
                  <a:pt x="231170" y="723917"/>
                  <a:pt x="254043" y="736181"/>
                  <a:pt x="265436" y="755609"/>
                </a:cubicBezTo>
                <a:cubicBezTo>
                  <a:pt x="273963" y="769971"/>
                  <a:pt x="281726" y="770130"/>
                  <a:pt x="302333" y="756567"/>
                </a:cubicBezTo>
                <a:cubicBezTo>
                  <a:pt x="317894" y="746247"/>
                  <a:pt x="332387" y="745814"/>
                  <a:pt x="346481" y="751853"/>
                </a:cubicBezTo>
                <a:cubicBezTo>
                  <a:pt x="354007" y="754830"/>
                  <a:pt x="358771" y="759448"/>
                  <a:pt x="364449" y="763428"/>
                </a:cubicBezTo>
                <a:cubicBezTo>
                  <a:pt x="392910" y="784156"/>
                  <a:pt x="422762" y="804202"/>
                  <a:pt x="467363" y="815678"/>
                </a:cubicBezTo>
                <a:cubicBezTo>
                  <a:pt x="487199" y="820933"/>
                  <a:pt x="508355" y="824672"/>
                  <a:pt x="537693" y="816781"/>
                </a:cubicBezTo>
                <a:cubicBezTo>
                  <a:pt x="518386" y="812039"/>
                  <a:pt x="499567" y="812852"/>
                  <a:pt x="482019" y="811593"/>
                </a:cubicBezTo>
                <a:cubicBezTo>
                  <a:pt x="464472" y="810335"/>
                  <a:pt x="454949" y="806693"/>
                  <a:pt x="467050" y="795557"/>
                </a:cubicBezTo>
                <a:cubicBezTo>
                  <a:pt x="473772" y="789371"/>
                  <a:pt x="472878" y="784693"/>
                  <a:pt x="465734" y="780562"/>
                </a:cubicBezTo>
                <a:cubicBezTo>
                  <a:pt x="442763" y="767188"/>
                  <a:pt x="430336" y="747011"/>
                  <a:pt x="384526" y="749353"/>
                </a:cubicBezTo>
                <a:cubicBezTo>
                  <a:pt x="382123" y="749564"/>
                  <a:pt x="379622" y="748664"/>
                  <a:pt x="377146" y="748041"/>
                </a:cubicBezTo>
                <a:cubicBezTo>
                  <a:pt x="367744" y="745789"/>
                  <a:pt x="357358" y="743342"/>
                  <a:pt x="360089" y="735827"/>
                </a:cubicBezTo>
                <a:cubicBezTo>
                  <a:pt x="363301" y="728269"/>
                  <a:pt x="375652" y="725506"/>
                  <a:pt x="386634" y="723703"/>
                </a:cubicBezTo>
                <a:cubicBezTo>
                  <a:pt x="414823" y="719269"/>
                  <a:pt x="437543" y="724271"/>
                  <a:pt x="459375" y="730191"/>
                </a:cubicBezTo>
                <a:cubicBezTo>
                  <a:pt x="512487" y="744837"/>
                  <a:pt x="556932" y="765561"/>
                  <a:pt x="603200" y="785006"/>
                </a:cubicBezTo>
                <a:cubicBezTo>
                  <a:pt x="672604" y="814173"/>
                  <a:pt x="734250" y="848778"/>
                  <a:pt x="810521" y="873425"/>
                </a:cubicBezTo>
                <a:cubicBezTo>
                  <a:pt x="1037317" y="946423"/>
                  <a:pt x="1260943" y="1021938"/>
                  <a:pt x="1494102" y="1090180"/>
                </a:cubicBezTo>
                <a:cubicBezTo>
                  <a:pt x="1580109" y="1115371"/>
                  <a:pt x="1667892" y="1138728"/>
                  <a:pt x="1756565" y="1161167"/>
                </a:cubicBezTo>
                <a:cubicBezTo>
                  <a:pt x="1756899" y="1159458"/>
                  <a:pt x="1757282" y="1158305"/>
                  <a:pt x="1757592" y="1156319"/>
                </a:cubicBezTo>
                <a:cubicBezTo>
                  <a:pt x="1757470" y="1154931"/>
                  <a:pt x="1757324" y="1153264"/>
                  <a:pt x="1757202" y="1151876"/>
                </a:cubicBezTo>
                <a:cubicBezTo>
                  <a:pt x="1694452" y="1137796"/>
                  <a:pt x="1632540" y="1122242"/>
                  <a:pt x="1572453" y="1105409"/>
                </a:cubicBezTo>
                <a:cubicBezTo>
                  <a:pt x="1424942" y="1063789"/>
                  <a:pt x="1288864" y="1014450"/>
                  <a:pt x="1171972" y="951953"/>
                </a:cubicBezTo>
                <a:cubicBezTo>
                  <a:pt x="1162328" y="946924"/>
                  <a:pt x="1152112" y="946421"/>
                  <a:pt x="1137334" y="949118"/>
                </a:cubicBezTo>
                <a:cubicBezTo>
                  <a:pt x="1089682" y="958058"/>
                  <a:pt x="1074050" y="951035"/>
                  <a:pt x="1081493" y="925476"/>
                </a:cubicBezTo>
                <a:cubicBezTo>
                  <a:pt x="1083360" y="919155"/>
                  <a:pt x="1083403" y="914115"/>
                  <a:pt x="1074768" y="909555"/>
                </a:cubicBezTo>
                <a:cubicBezTo>
                  <a:pt x="1036165" y="889158"/>
                  <a:pt x="995714" y="869763"/>
                  <a:pt x="952019" y="852050"/>
                </a:cubicBezTo>
                <a:cubicBezTo>
                  <a:pt x="871170" y="819410"/>
                  <a:pt x="784821" y="790332"/>
                  <a:pt x="709017" y="754450"/>
                </a:cubicBezTo>
                <a:cubicBezTo>
                  <a:pt x="686747" y="743533"/>
                  <a:pt x="669617" y="730485"/>
                  <a:pt x="659046" y="714902"/>
                </a:cubicBezTo>
                <a:cubicBezTo>
                  <a:pt x="655674" y="709602"/>
                  <a:pt x="653624" y="702786"/>
                  <a:pt x="664793" y="697608"/>
                </a:cubicBezTo>
                <a:cubicBezTo>
                  <a:pt x="675483" y="692472"/>
                  <a:pt x="684069" y="696476"/>
                  <a:pt x="692052" y="699133"/>
                </a:cubicBezTo>
                <a:cubicBezTo>
                  <a:pt x="725451" y="709913"/>
                  <a:pt x="759355" y="720929"/>
                  <a:pt x="792779" y="731987"/>
                </a:cubicBezTo>
                <a:cubicBezTo>
                  <a:pt x="826682" y="743003"/>
                  <a:pt x="860155" y="754616"/>
                  <a:pt x="895574" y="766338"/>
                </a:cubicBezTo>
                <a:cubicBezTo>
                  <a:pt x="897416" y="759741"/>
                  <a:pt x="890085" y="758985"/>
                  <a:pt x="886044" y="757101"/>
                </a:cubicBezTo>
                <a:cubicBezTo>
                  <a:pt x="828975" y="730489"/>
                  <a:pt x="766861" y="707118"/>
                  <a:pt x="702924" y="685027"/>
                </a:cubicBezTo>
                <a:cubicBezTo>
                  <a:pt x="653460" y="667821"/>
                  <a:pt x="605342" y="649378"/>
                  <a:pt x="571540" y="622962"/>
                </a:cubicBezTo>
                <a:cubicBezTo>
                  <a:pt x="558524" y="612632"/>
                  <a:pt x="551227" y="601239"/>
                  <a:pt x="552940" y="587657"/>
                </a:cubicBezTo>
                <a:cubicBezTo>
                  <a:pt x="553537" y="583407"/>
                  <a:pt x="554132" y="579157"/>
                  <a:pt x="563623" y="576925"/>
                </a:cubicBezTo>
                <a:cubicBezTo>
                  <a:pt x="571217" y="575139"/>
                  <a:pt x="576243" y="577216"/>
                  <a:pt x="580332" y="579656"/>
                </a:cubicBezTo>
                <a:cubicBezTo>
                  <a:pt x="587500" y="584063"/>
                  <a:pt x="594668" y="588471"/>
                  <a:pt x="604623" y="591516"/>
                </a:cubicBezTo>
                <a:cubicBezTo>
                  <a:pt x="664350" y="609779"/>
                  <a:pt x="720426" y="630601"/>
                  <a:pt x="775136" y="652383"/>
                </a:cubicBezTo>
                <a:cubicBezTo>
                  <a:pt x="864952" y="687874"/>
                  <a:pt x="953882" y="724283"/>
                  <a:pt x="1057795" y="749301"/>
                </a:cubicBezTo>
                <a:cubicBezTo>
                  <a:pt x="1096889" y="758742"/>
                  <a:pt x="1137304" y="766668"/>
                  <a:pt x="1183454" y="768213"/>
                </a:cubicBezTo>
                <a:cubicBezTo>
                  <a:pt x="1181768" y="765563"/>
                  <a:pt x="1178737" y="764150"/>
                  <a:pt x="1175732" y="763015"/>
                </a:cubicBezTo>
                <a:cubicBezTo>
                  <a:pt x="1075170" y="726508"/>
                  <a:pt x="977850" y="688319"/>
                  <a:pt x="888743" y="644370"/>
                </a:cubicBezTo>
                <a:cubicBezTo>
                  <a:pt x="778881" y="590211"/>
                  <a:pt x="683912" y="529148"/>
                  <a:pt x="615490" y="455960"/>
                </a:cubicBezTo>
                <a:cubicBezTo>
                  <a:pt x="612312" y="452882"/>
                  <a:pt x="610122" y="449996"/>
                  <a:pt x="602432" y="450671"/>
                </a:cubicBezTo>
                <a:cubicBezTo>
                  <a:pt x="582748" y="452678"/>
                  <a:pt x="580338" y="447293"/>
                  <a:pt x="582418" y="437876"/>
                </a:cubicBezTo>
                <a:cubicBezTo>
                  <a:pt x="588134" y="414707"/>
                  <a:pt x="573498" y="396964"/>
                  <a:pt x="539211" y="387101"/>
                </a:cubicBezTo>
                <a:cubicBezTo>
                  <a:pt x="514350" y="379769"/>
                  <a:pt x="493430" y="373210"/>
                  <a:pt x="519748" y="352990"/>
                </a:cubicBezTo>
                <a:cubicBezTo>
                  <a:pt x="526113" y="348234"/>
                  <a:pt x="523173" y="342336"/>
                  <a:pt x="520282" y="336993"/>
                </a:cubicBezTo>
                <a:cubicBezTo>
                  <a:pt x="516186" y="328957"/>
                  <a:pt x="507910" y="322968"/>
                  <a:pt x="498650" y="316785"/>
                </a:cubicBezTo>
                <a:cubicBezTo>
                  <a:pt x="493501" y="313319"/>
                  <a:pt x="487271" y="308549"/>
                  <a:pt x="493610" y="303515"/>
                </a:cubicBezTo>
                <a:cubicBezTo>
                  <a:pt x="500838" y="297564"/>
                  <a:pt x="511247" y="300288"/>
                  <a:pt x="519565" y="301237"/>
                </a:cubicBezTo>
                <a:cubicBezTo>
                  <a:pt x="557715" y="305444"/>
                  <a:pt x="581118" y="318221"/>
                  <a:pt x="592560" y="338204"/>
                </a:cubicBezTo>
                <a:cubicBezTo>
                  <a:pt x="599979" y="350985"/>
                  <a:pt x="609184" y="351016"/>
                  <a:pt x="627076" y="339652"/>
                </a:cubicBezTo>
                <a:cubicBezTo>
                  <a:pt x="647275" y="326965"/>
                  <a:pt x="664147" y="326044"/>
                  <a:pt x="679640" y="336997"/>
                </a:cubicBezTo>
                <a:cubicBezTo>
                  <a:pt x="692054" y="345981"/>
                  <a:pt x="702112" y="355732"/>
                  <a:pt x="716352" y="363437"/>
                </a:cubicBezTo>
                <a:cubicBezTo>
                  <a:pt x="754546" y="384710"/>
                  <a:pt x="790508" y="408138"/>
                  <a:pt x="869745" y="400343"/>
                </a:cubicBezTo>
                <a:cubicBezTo>
                  <a:pt x="847718" y="392203"/>
                  <a:pt x="825656" y="394699"/>
                  <a:pt x="806641" y="393290"/>
                </a:cubicBezTo>
                <a:cubicBezTo>
                  <a:pt x="792988" y="392249"/>
                  <a:pt x="779165" y="389265"/>
                  <a:pt x="791435" y="380072"/>
                </a:cubicBezTo>
                <a:cubicBezTo>
                  <a:pt x="805532" y="369601"/>
                  <a:pt x="796441" y="365362"/>
                  <a:pt x="787709" y="359692"/>
                </a:cubicBezTo>
                <a:cubicBezTo>
                  <a:pt x="767647" y="346342"/>
                  <a:pt x="751260" y="330710"/>
                  <a:pt x="711071" y="330880"/>
                </a:cubicBezTo>
                <a:cubicBezTo>
                  <a:pt x="704773" y="330873"/>
                  <a:pt x="699699" y="328240"/>
                  <a:pt x="694722" y="326718"/>
                </a:cubicBezTo>
                <a:cubicBezTo>
                  <a:pt x="687749" y="324532"/>
                  <a:pt x="681713" y="321984"/>
                  <a:pt x="684613" y="316412"/>
                </a:cubicBezTo>
                <a:cubicBezTo>
                  <a:pt x="687565" y="311396"/>
                  <a:pt x="694531" y="307986"/>
                  <a:pt x="703615" y="306629"/>
                </a:cubicBezTo>
                <a:cubicBezTo>
                  <a:pt x="711738" y="305356"/>
                  <a:pt x="720365" y="304319"/>
                  <a:pt x="728585" y="304157"/>
                </a:cubicBezTo>
                <a:cubicBezTo>
                  <a:pt x="765287" y="302895"/>
                  <a:pt x="791378" y="313197"/>
                  <a:pt x="817397" y="322666"/>
                </a:cubicBezTo>
                <a:cubicBezTo>
                  <a:pt x="908436" y="355531"/>
                  <a:pt x="989341" y="394323"/>
                  <a:pt x="1073943" y="431110"/>
                </a:cubicBezTo>
                <a:cubicBezTo>
                  <a:pt x="1158521" y="467620"/>
                  <a:pt x="1256741" y="493978"/>
                  <a:pt x="1349484" y="524175"/>
                </a:cubicBezTo>
                <a:cubicBezTo>
                  <a:pt x="1563417" y="594105"/>
                  <a:pt x="1778287" y="663672"/>
                  <a:pt x="2004921" y="723811"/>
                </a:cubicBezTo>
                <a:cubicBezTo>
                  <a:pt x="2226580" y="782429"/>
                  <a:pt x="2967159" y="809769"/>
                  <a:pt x="3111348" y="808027"/>
                </a:cubicBezTo>
                <a:cubicBezTo>
                  <a:pt x="3295676" y="805559"/>
                  <a:pt x="3730204" y="773014"/>
                  <a:pt x="4173417" y="745585"/>
                </a:cubicBezTo>
                <a:cubicBezTo>
                  <a:pt x="4223504" y="742307"/>
                  <a:pt x="4272653" y="739393"/>
                  <a:pt x="4324760" y="737057"/>
                </a:cubicBezTo>
                <a:cubicBezTo>
                  <a:pt x="5801059" y="670156"/>
                  <a:pt x="6841344" y="326433"/>
                  <a:pt x="6893789" y="305879"/>
                </a:cubicBezTo>
                <a:cubicBezTo>
                  <a:pt x="6978091" y="273014"/>
                  <a:pt x="7258655" y="208091"/>
                  <a:pt x="7259184" y="208604"/>
                </a:cubicBezTo>
                <a:cubicBezTo>
                  <a:pt x="7265440" y="213652"/>
                  <a:pt x="7297274" y="217644"/>
                  <a:pt x="7323059" y="220312"/>
                </a:cubicBezTo>
                <a:lnTo>
                  <a:pt x="7347572" y="222730"/>
                </a:lnTo>
                <a:lnTo>
                  <a:pt x="7350636" y="224083"/>
                </a:lnTo>
                <a:cubicBezTo>
                  <a:pt x="7359607" y="224205"/>
                  <a:pt x="7359159" y="223929"/>
                  <a:pt x="7353245" y="223290"/>
                </a:cubicBezTo>
                <a:lnTo>
                  <a:pt x="7347572" y="222730"/>
                </a:lnTo>
                <a:lnTo>
                  <a:pt x="7342573" y="220523"/>
                </a:lnTo>
                <a:cubicBezTo>
                  <a:pt x="7341302" y="218466"/>
                  <a:pt x="7341191" y="215818"/>
                  <a:pt x="7341465" y="213415"/>
                </a:cubicBezTo>
                <a:cubicBezTo>
                  <a:pt x="7342771" y="200707"/>
                  <a:pt x="7352468" y="189782"/>
                  <a:pt x="7375606" y="182994"/>
                </a:cubicBezTo>
                <a:cubicBezTo>
                  <a:pt x="7397808" y="176568"/>
                  <a:pt x="7420538" y="170655"/>
                  <a:pt x="7443270" y="164742"/>
                </a:cubicBezTo>
                <a:cubicBezTo>
                  <a:pt x="7462204" y="159722"/>
                  <a:pt x="7475181" y="158583"/>
                  <a:pt x="7478299" y="172021"/>
                </a:cubicBezTo>
                <a:cubicBezTo>
                  <a:pt x="7481416" y="185460"/>
                  <a:pt x="7508389" y="189249"/>
                  <a:pt x="7524024" y="179761"/>
                </a:cubicBezTo>
                <a:cubicBezTo>
                  <a:pt x="7585174" y="142492"/>
                  <a:pt x="7658615" y="112820"/>
                  <a:pt x="7727944" y="80430"/>
                </a:cubicBezTo>
                <a:cubicBezTo>
                  <a:pt x="7776349" y="57992"/>
                  <a:pt x="7827303" y="37009"/>
                  <a:pt x="7867024" y="9456"/>
                </a:cubicBezTo>
                <a:cubicBezTo>
                  <a:pt x="7874326" y="4338"/>
                  <a:pt x="7880999" y="-2404"/>
                  <a:pt x="7894848" y="85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065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249" name="!!text rectangle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181" y="633619"/>
            <a:ext cx="3209537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51" name="!!accent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175" y="117043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094" y="2121408"/>
            <a:ext cx="2496312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38A6E1-D145-374A-CD0D-880AEC9BE282}"/>
              </a:ext>
            </a:extLst>
          </p:cNvPr>
          <p:cNvSpPr txBox="1"/>
          <p:nvPr/>
        </p:nvSpPr>
        <p:spPr>
          <a:xfrm>
            <a:off x="630935" y="2359152"/>
            <a:ext cx="2558034" cy="3425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+mn-lt"/>
                <a:ea typeface="+mn-ea"/>
              </a:rPr>
              <a:t>Devil Wears Prada 2: 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+mn-lt"/>
                <a:ea typeface="+mn-ea"/>
              </a:rPr>
              <a:t>May 1 Premiere</a:t>
            </a:r>
          </a:p>
        </p:txBody>
      </p:sp>
      <p:pic>
        <p:nvPicPr>
          <p:cNvPr id="10242" name="Picture 2" descr="The Devil Wears Prada 2 | 20th Century ...">
            <a:extLst>
              <a:ext uri="{FF2B5EF4-FFF2-40B4-BE49-F238E27FC236}">
                <a16:creationId xmlns:a16="http://schemas.microsoft.com/office/drawing/2014/main" id="{883D1E6B-DA87-EA47-2635-50529D1E0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2" r="19402" b="1"/>
          <a:stretch>
            <a:fillRect/>
          </a:stretch>
        </p:blipFill>
        <p:spPr bwMode="auto">
          <a:xfrm>
            <a:off x="3843337" y="634382"/>
            <a:ext cx="4992910" cy="549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711933-2467-9560-D4EC-90D78588F8F7}"/>
              </a:ext>
            </a:extLst>
          </p:cNvPr>
          <p:cNvSpPr txBox="1"/>
          <p:nvPr/>
        </p:nvSpPr>
        <p:spPr>
          <a:xfrm>
            <a:off x="3490722" y="640080"/>
            <a:ext cx="5170932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sz="36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88358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Rectangle 11270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F6DE81-EBCC-4683-FB18-F48999A24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174819"/>
            <a:ext cx="3620096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3000" b="1" kern="1200">
                <a:solidFill>
                  <a:schemeClr val="bg1"/>
                </a:solidFill>
                <a:ea typeface="+mj-ea"/>
                <a:cs typeface="+mj-cs"/>
              </a:rPr>
              <a:t>Eric Swalwell suspends governor campaign amid sexual misconduct allegations</a:t>
            </a:r>
            <a:br>
              <a:rPr lang="en-US" sz="3000" b="1" kern="1200">
                <a:solidFill>
                  <a:schemeClr val="bg1"/>
                </a:solidFill>
                <a:ea typeface="+mj-ea"/>
                <a:cs typeface="+mj-cs"/>
              </a:rPr>
            </a:br>
            <a:endParaRPr lang="en-US" sz="3000" kern="1200">
              <a:solidFill>
                <a:schemeClr val="bg1"/>
              </a:solidFill>
              <a:ea typeface="+mj-ea"/>
              <a:cs typeface="+mj-cs"/>
            </a:endParaRPr>
          </a:p>
        </p:txBody>
      </p:sp>
      <p:pic>
        <p:nvPicPr>
          <p:cNvPr id="11266" name="Picture 2" descr="Eric Swalwell Resigns from Congress">
            <a:extLst>
              <a:ext uri="{FF2B5EF4-FFF2-40B4-BE49-F238E27FC236}">
                <a16:creationId xmlns:a16="http://schemas.microsoft.com/office/drawing/2014/main" id="{B9A1EABC-7383-A475-D8F6-E7F37F16A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0" r="30295" b="2"/>
          <a:stretch>
            <a:fillRect/>
          </a:stretch>
        </p:blipFill>
        <p:spPr bwMode="auto">
          <a:xfrm>
            <a:off x="4572000" y="841375"/>
            <a:ext cx="3945731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3" name="Freeform: Shape 11272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4138312"/>
            <a:ext cx="3945731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75" name="Freeform: Shape 11274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4138312"/>
            <a:ext cx="3945731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92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6" name="Rectangle 7175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178" name="Freeform: Shape 7177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9285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180" name="Freeform: Shape 7179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1665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70280-C042-65ED-2956-8C13C9D644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49610" y="24714"/>
            <a:ext cx="6225783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eaLnBrk="1" hangingPunct="1">
              <a:lnSpc>
                <a:spcPct val="90000"/>
              </a:lnSpc>
            </a:pPr>
            <a:br>
              <a:rPr lang="en-US" sz="1100" kern="1200" dirty="0">
                <a:solidFill>
                  <a:schemeClr val="tx1"/>
                </a:solidFill>
                <a:ea typeface="+mj-ea"/>
                <a:cs typeface="+mj-cs"/>
              </a:rPr>
            </a:br>
            <a:br>
              <a:rPr lang="en-US" sz="1100" kern="1200" dirty="0">
                <a:solidFill>
                  <a:schemeClr val="tx1"/>
                </a:solidFill>
                <a:ea typeface="+mj-ea"/>
                <a:cs typeface="+mj-cs"/>
              </a:rPr>
            </a:br>
            <a:br>
              <a:rPr lang="en-US" sz="1100" kern="1200" dirty="0">
                <a:solidFill>
                  <a:schemeClr val="tx1"/>
                </a:solidFill>
                <a:ea typeface="+mj-ea"/>
                <a:cs typeface="+mj-cs"/>
              </a:rPr>
            </a:br>
            <a:br>
              <a:rPr lang="en-US" sz="3100" kern="1200" dirty="0">
                <a:solidFill>
                  <a:schemeClr val="tx1"/>
                </a:solidFill>
                <a:ea typeface="+mj-ea"/>
                <a:cs typeface="+mj-cs"/>
              </a:rPr>
            </a:br>
            <a:br>
              <a:rPr lang="en-US" sz="3100" kern="1200" dirty="0">
                <a:solidFill>
                  <a:schemeClr val="tx1"/>
                </a:solidFill>
                <a:ea typeface="+mj-ea"/>
                <a:cs typeface="+mj-cs"/>
              </a:rPr>
            </a:br>
            <a:r>
              <a:rPr lang="en-US" sz="3100" kern="1200" dirty="0">
                <a:solidFill>
                  <a:schemeClr val="tx1"/>
                </a:solidFill>
                <a:ea typeface="+mj-ea"/>
                <a:cs typeface="+mj-cs"/>
              </a:rPr>
              <a:t>New research: </a:t>
            </a:r>
            <a:r>
              <a:rPr lang="en-US" sz="3100" b="1" dirty="0"/>
              <a:t>More Americans doubt vaccine safety than trust it, POLITICO Poll finds</a:t>
            </a:r>
            <a:br>
              <a:rPr lang="en-US" b="1" dirty="0"/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0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endParaRPr lang="en-US" sz="1100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7182" name="Rectangle 718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84" name="Rectangle 718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290" name="Picture 2" descr="Dominican Researchers Study Fear Of ...">
            <a:extLst>
              <a:ext uri="{FF2B5EF4-FFF2-40B4-BE49-F238E27FC236}">
                <a16:creationId xmlns:a16="http://schemas.microsoft.com/office/drawing/2014/main" id="{DCEA4FB9-0AB1-1DF6-E562-14FC12A1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607" y="1981200"/>
            <a:ext cx="4941793" cy="3820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95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9" name="Rectangle 6168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71BF5D3-C649-68B6-7083-78A601B20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0" y="457200"/>
            <a:ext cx="818223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700" kern="1200" dirty="0">
                <a:solidFill>
                  <a:schemeClr val="tx1"/>
                </a:solidFill>
                <a:ea typeface="+mj-ea"/>
                <a:cs typeface="+mj-cs"/>
              </a:rPr>
              <a:t>Anniversary: Coachella Celebrates 25 Years</a:t>
            </a:r>
            <a:endParaRPr lang="en-US" sz="5300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6171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37560" y="1850683"/>
            <a:ext cx="2468880" cy="18288"/>
          </a:xfrm>
          <a:custGeom>
            <a:avLst/>
            <a:gdLst>
              <a:gd name="csX0" fmla="*/ 0 w 2468880"/>
              <a:gd name="csY0" fmla="*/ 0 h 18288"/>
              <a:gd name="csX1" fmla="*/ 592531 w 2468880"/>
              <a:gd name="csY1" fmla="*/ 0 h 18288"/>
              <a:gd name="csX2" fmla="*/ 1160374 w 2468880"/>
              <a:gd name="csY2" fmla="*/ 0 h 18288"/>
              <a:gd name="csX3" fmla="*/ 1728216 w 2468880"/>
              <a:gd name="csY3" fmla="*/ 0 h 18288"/>
              <a:gd name="csX4" fmla="*/ 2468880 w 2468880"/>
              <a:gd name="csY4" fmla="*/ 0 h 18288"/>
              <a:gd name="csX5" fmla="*/ 2468880 w 2468880"/>
              <a:gd name="csY5" fmla="*/ 18288 h 18288"/>
              <a:gd name="csX6" fmla="*/ 1802282 w 2468880"/>
              <a:gd name="csY6" fmla="*/ 18288 h 18288"/>
              <a:gd name="csX7" fmla="*/ 1209751 w 2468880"/>
              <a:gd name="csY7" fmla="*/ 18288 h 18288"/>
              <a:gd name="csX8" fmla="*/ 641909 w 2468880"/>
              <a:gd name="csY8" fmla="*/ 18288 h 18288"/>
              <a:gd name="csX9" fmla="*/ 0 w 2468880"/>
              <a:gd name="csY9" fmla="*/ 18288 h 18288"/>
              <a:gd name="csX10" fmla="*/ 0 w 246888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68880" h="18288" fill="none" extrusionOk="0">
                <a:moveTo>
                  <a:pt x="0" y="0"/>
                </a:moveTo>
                <a:cubicBezTo>
                  <a:pt x="171523" y="-1510"/>
                  <a:pt x="416079" y="20036"/>
                  <a:pt x="592531" y="0"/>
                </a:cubicBezTo>
                <a:cubicBezTo>
                  <a:pt x="768983" y="-20036"/>
                  <a:pt x="878305" y="13110"/>
                  <a:pt x="1160374" y="0"/>
                </a:cubicBezTo>
                <a:cubicBezTo>
                  <a:pt x="1442443" y="-13110"/>
                  <a:pt x="1612108" y="24695"/>
                  <a:pt x="1728216" y="0"/>
                </a:cubicBezTo>
                <a:cubicBezTo>
                  <a:pt x="1844324" y="-24695"/>
                  <a:pt x="2271040" y="20667"/>
                  <a:pt x="2468880" y="0"/>
                </a:cubicBezTo>
                <a:cubicBezTo>
                  <a:pt x="2468302" y="4771"/>
                  <a:pt x="2469633" y="12323"/>
                  <a:pt x="2468880" y="18288"/>
                </a:cubicBezTo>
                <a:cubicBezTo>
                  <a:pt x="2229297" y="-14659"/>
                  <a:pt x="2066775" y="30253"/>
                  <a:pt x="1802282" y="18288"/>
                </a:cubicBezTo>
                <a:cubicBezTo>
                  <a:pt x="1537789" y="6323"/>
                  <a:pt x="1379930" y="22266"/>
                  <a:pt x="1209751" y="18288"/>
                </a:cubicBezTo>
                <a:cubicBezTo>
                  <a:pt x="1039572" y="14310"/>
                  <a:pt x="837025" y="12850"/>
                  <a:pt x="641909" y="18288"/>
                </a:cubicBezTo>
                <a:cubicBezTo>
                  <a:pt x="446793" y="23726"/>
                  <a:pt x="170561" y="18472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468880" h="18288" stroke="0" extrusionOk="0">
                <a:moveTo>
                  <a:pt x="0" y="0"/>
                </a:moveTo>
                <a:cubicBezTo>
                  <a:pt x="190931" y="24910"/>
                  <a:pt x="333688" y="11559"/>
                  <a:pt x="567842" y="0"/>
                </a:cubicBezTo>
                <a:cubicBezTo>
                  <a:pt x="801996" y="-11559"/>
                  <a:pt x="939971" y="-5677"/>
                  <a:pt x="1234440" y="0"/>
                </a:cubicBezTo>
                <a:cubicBezTo>
                  <a:pt x="1528909" y="5677"/>
                  <a:pt x="1658539" y="5184"/>
                  <a:pt x="1777594" y="0"/>
                </a:cubicBezTo>
                <a:cubicBezTo>
                  <a:pt x="1896649" y="-5184"/>
                  <a:pt x="2186164" y="23915"/>
                  <a:pt x="2468880" y="0"/>
                </a:cubicBezTo>
                <a:cubicBezTo>
                  <a:pt x="2468266" y="8857"/>
                  <a:pt x="2469384" y="13619"/>
                  <a:pt x="2468880" y="18288"/>
                </a:cubicBezTo>
                <a:cubicBezTo>
                  <a:pt x="2271330" y="36599"/>
                  <a:pt x="2001027" y="31554"/>
                  <a:pt x="1876349" y="18288"/>
                </a:cubicBezTo>
                <a:cubicBezTo>
                  <a:pt x="1751671" y="5022"/>
                  <a:pt x="1364652" y="15063"/>
                  <a:pt x="1209751" y="18288"/>
                </a:cubicBezTo>
                <a:cubicBezTo>
                  <a:pt x="1054850" y="21513"/>
                  <a:pt x="748438" y="20074"/>
                  <a:pt x="617220" y="18288"/>
                </a:cubicBezTo>
                <a:cubicBezTo>
                  <a:pt x="486002" y="16502"/>
                  <a:pt x="237432" y="27200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Coachella 2026 confirms 'worst line-up ever' – but fans are still desperate  to go | Metro News">
            <a:extLst>
              <a:ext uri="{FF2B5EF4-FFF2-40B4-BE49-F238E27FC236}">
                <a16:creationId xmlns:a16="http://schemas.microsoft.com/office/drawing/2014/main" id="{DA568C38-6603-58CF-B410-95D21090E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70657"/>
            <a:ext cx="7321943" cy="384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1681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56" name="Rectangle 14355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358" name="Group 14357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03441" y="-1"/>
            <a:ext cx="5737117" cy="5728133"/>
            <a:chOff x="329184" y="1"/>
            <a:chExt cx="524256" cy="5728133"/>
          </a:xfrm>
        </p:grpSpPr>
        <p:cxnSp>
          <p:nvCxnSpPr>
            <p:cNvPr id="14359" name="Straight Connector 14358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60" name="Rectangle 14359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362" name="Rectangle 14361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318045"/>
            <a:ext cx="8249304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42DAFA-7EE4-A446-7C92-B3300CB7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74" y="3883014"/>
            <a:ext cx="7553652" cy="929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Seasonal</a:t>
            </a:r>
          </a:p>
        </p:txBody>
      </p:sp>
      <p:pic>
        <p:nvPicPr>
          <p:cNvPr id="14340" name="Picture 4" descr="image of Black female sneezing into a tissue in front of plant with pink flowers and green leaves">
            <a:extLst>
              <a:ext uri="{FF2B5EF4-FFF2-40B4-BE49-F238E27FC236}">
                <a16:creationId xmlns:a16="http://schemas.microsoft.com/office/drawing/2014/main" id="{956A4D61-BFA0-1E7F-564F-20E1E8616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3" r="7716"/>
          <a:stretch>
            <a:fillRect/>
          </a:stretch>
        </p:blipFill>
        <p:spPr bwMode="auto">
          <a:xfrm>
            <a:off x="673287" y="621323"/>
            <a:ext cx="3802193" cy="302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10 Spring-Summer 2026 Trends We Loved at New York Fashion Week | Teen Vogue">
            <a:extLst>
              <a:ext uri="{FF2B5EF4-FFF2-40B4-BE49-F238E27FC236}">
                <a16:creationId xmlns:a16="http://schemas.microsoft.com/office/drawing/2014/main" id="{B119D715-01DC-9CE3-5467-4D76B0DC7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49" b="3"/>
          <a:stretch>
            <a:fillRect/>
          </a:stretch>
        </p:blipFill>
        <p:spPr bwMode="auto">
          <a:xfrm>
            <a:off x="4671380" y="621323"/>
            <a:ext cx="3799332" cy="302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48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36E3E0-5228-B3D2-3315-B6A48114D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357" y="2960716"/>
            <a:ext cx="3027251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Find a new angle on an ongoing or evergreen story</a:t>
            </a:r>
          </a:p>
        </p:txBody>
      </p:sp>
      <p:grpSp>
        <p:nvGrpSpPr>
          <p:cNvPr id="15369" name="Group 1536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2984992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370" name="Rectangle 1536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71" name="Rectangle 1537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72" name="Rectangle 1537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374" name="Rectangle 1537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3252" y="0"/>
            <a:ext cx="11207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6" name="Rectangle 15375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64357" y="391886"/>
            <a:ext cx="4507025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Is Trump mentally ill? Or is America? Psychiatrists weigh in. - The  Washington Post">
            <a:extLst>
              <a:ext uri="{FF2B5EF4-FFF2-40B4-BE49-F238E27FC236}">
                <a16:creationId xmlns:a16="http://schemas.microsoft.com/office/drawing/2014/main" id="{57F8F2F2-B3EE-4E9A-2972-65D43895B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1869" y="1323623"/>
            <a:ext cx="4152000" cy="4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432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16592</TotalTime>
  <Words>723</Words>
  <Application>Microsoft Macintosh PowerPoint</Application>
  <PresentationFormat>On-screen Show (4:3)</PresentationFormat>
  <Paragraphs>74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ＭＳ Ｐゴシック</vt:lpstr>
      <vt:lpstr>Arial</vt:lpstr>
      <vt:lpstr>Calibri</vt:lpstr>
      <vt:lpstr>GH Guardian Headline</vt:lpstr>
      <vt:lpstr>inherit</vt:lpstr>
      <vt:lpstr>owners</vt:lpstr>
      <vt:lpstr>Roboto</vt:lpstr>
      <vt:lpstr>spectrum-sans</vt:lpstr>
      <vt:lpstr>Times New Roman</vt:lpstr>
      <vt:lpstr>Office Theme</vt:lpstr>
      <vt:lpstr>The Feature Story Semester Recap</vt:lpstr>
      <vt:lpstr>The difference between a news story and a feature story</vt:lpstr>
      <vt:lpstr>PowerPoint Presentation</vt:lpstr>
      <vt:lpstr>PowerPoint Presentation</vt:lpstr>
      <vt:lpstr>Newsy Feature Stories</vt:lpstr>
      <vt:lpstr>PowerPoint Presentation</vt:lpstr>
      <vt:lpstr>News vs feature </vt:lpstr>
      <vt:lpstr>PowerPoint Presentation</vt:lpstr>
      <vt:lpstr>PowerPoint Presentation</vt:lpstr>
      <vt:lpstr>PowerPoint Presentation</vt:lpstr>
      <vt:lpstr>Feature Stories Sound Different </vt:lpstr>
      <vt:lpstr>Feature story ideas: You should have lots of them!</vt:lpstr>
      <vt:lpstr>“Give ideas away. Under every idea there's a new idea waiting to be born.” --Diana Vreeland</vt:lpstr>
      <vt:lpstr>A good idea:</vt:lpstr>
      <vt:lpstr>Let’s Keep It Simple...</vt:lpstr>
      <vt:lpstr>News value  the criteria editors, producers and reporters use to decide what news is fit to print or broadcast </vt:lpstr>
      <vt:lpstr>For feature story ideas, ask yourself</vt:lpstr>
      <vt:lpstr>This is news for Harlem, where my mom lives </vt:lpstr>
      <vt:lpstr>How to add a news angle to your stories. Tie it to:</vt:lpstr>
      <vt:lpstr>How to find ideas:</vt:lpstr>
      <vt:lpstr>PowerPoint Presentation</vt:lpstr>
      <vt:lpstr>Mamdani unveils plan to open first city-owned grocery store</vt:lpstr>
      <vt:lpstr>NBA Playoffs Begin this Week</vt:lpstr>
      <vt:lpstr>PowerPoint Presentation</vt:lpstr>
      <vt:lpstr>Eric Swalwell suspends governor campaign amid sexual misconduct allegations </vt:lpstr>
      <vt:lpstr>     New research: More Americans doubt vaccine safety than trust it, POLITICO Poll finds           </vt:lpstr>
      <vt:lpstr>Anniversary: Coachella Celebrates 25 Years</vt:lpstr>
      <vt:lpstr>Seasonal</vt:lpstr>
      <vt:lpstr>Find a new angle on an ongoing or evergreen story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News Story Deconstructed</dc:title>
  <dc:creator>linda v</dc:creator>
  <cp:lastModifiedBy>Linda Villarosa</cp:lastModifiedBy>
  <cp:revision>59</cp:revision>
  <cp:lastPrinted>2023-02-06T22:27:41Z</cp:lastPrinted>
  <dcterms:created xsi:type="dcterms:W3CDTF">2017-02-02T12:56:15Z</dcterms:created>
  <dcterms:modified xsi:type="dcterms:W3CDTF">2026-04-15T21:28:39Z</dcterms:modified>
</cp:coreProperties>
</file>