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0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7" r:id="rId9"/>
    <p:sldId id="269" r:id="rId10"/>
    <p:sldId id="270" r:id="rId11"/>
    <p:sldId id="262" r:id="rId12"/>
    <p:sldId id="263" r:id="rId13"/>
    <p:sldId id="264" r:id="rId14"/>
    <p:sldId id="268" r:id="rId15"/>
    <p:sldId id="265" r:id="rId16"/>
    <p:sldId id="266" r:id="rId1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ivwuWxE851vO7Ql8Untewbqbv5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173"/>
    <p:restoredTop sz="94673"/>
  </p:normalViewPr>
  <p:slideViewPr>
    <p:cSldViewPr snapToGrid="0">
      <p:cViewPr varScale="1">
        <p:scale>
          <a:sx n="93" d="100"/>
          <a:sy n="93" d="100"/>
        </p:scale>
        <p:origin x="896" y="5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imes New Roman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6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7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8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9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body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2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2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2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9pPr>
          </a:lstStyle>
          <a:p>
            <a:endParaRPr/>
          </a:p>
        </p:txBody>
      </p:sp>
      <p:sp>
        <p:nvSpPr>
          <p:cNvPr id="69" name="Google Shape;69;p22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3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4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4"/>
          <p:cNvSpPr txBox="1">
            <a:spLocks noGrp="1"/>
          </p:cNvSpPr>
          <p:nvPr>
            <p:ph type="body" idx="1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83" name="Google Shape;83;p24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5"/>
          <p:cNvSpPr txBox="1">
            <a:spLocks noGrp="1"/>
          </p:cNvSpPr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5"/>
          <p:cNvSpPr txBox="1">
            <a:spLocks noGrp="1"/>
          </p:cNvSpPr>
          <p:nvPr>
            <p:ph type="body" idx="1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89" name="Google Shape;89;p25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imes New Roman"/>
              <a:buChar char="•"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url=https%3A%2F%2Fpeople.com%2Fmovies%2Fmichelle-yeoh-journey-from-action-hero-to-oscar-nominee-exclusive%2F&amp;psig=AOvVaw1G3kaDBaJta73JOWKDR6GW&amp;ust=1678818472945000&amp;source=images&amp;cd=vfe&amp;ved=0CA4QjRxqFwoTCMCXlKfE2f0CFQAAAAAdAAAAABA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Google Shape;96;p1"/>
          <p:cNvSpPr txBox="1"/>
          <p:nvPr/>
        </p:nvSpPr>
        <p:spPr>
          <a:xfrm>
            <a:off x="5535305" y="743447"/>
            <a:ext cx="2980039" cy="3692028"/>
          </a:xfrm>
          <a:prstGeom prst="rect">
            <a:avLst/>
          </a:prstGeom>
          <a:noFill/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500" b="0" i="0" u="none" strike="noStrike" kern="1200" cap="none">
                <a:solidFill>
                  <a:schemeClr val="tx1"/>
                </a:solidFill>
                <a:latin typeface="+mj-lt"/>
                <a:ea typeface="+mj-ea"/>
                <a:cs typeface="+mj-cs"/>
                <a:sym typeface="Times New Roman"/>
              </a:rPr>
              <a:t>Writing about people</a:t>
            </a:r>
            <a:endParaRPr lang="en-US" sz="45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Issue: - WINTER 2026 | Vanity Fair">
            <a:extLst>
              <a:ext uri="{FF2B5EF4-FFF2-40B4-BE49-F238E27FC236}">
                <a16:creationId xmlns:a16="http://schemas.microsoft.com/office/drawing/2014/main" id="{86F14672-0754-1F11-C423-4C4BFE5A9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6831"/>
          <a:stretch>
            <a:fillRect/>
          </a:stretch>
        </p:blipFill>
        <p:spPr bwMode="auto">
          <a:xfrm>
            <a:off x="20" y="10"/>
            <a:ext cx="524465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"/>
          <p:cNvSpPr/>
          <p:nvPr/>
        </p:nvSpPr>
        <p:spPr>
          <a:xfrm rot="-5400000">
            <a:off x="183356" y="1928731"/>
            <a:ext cx="3333749" cy="2624327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Google Shape;103;p2"/>
          <p:cNvSpPr txBox="1">
            <a:spLocks noGrp="1"/>
          </p:cNvSpPr>
          <p:nvPr>
            <p:ph type="title"/>
          </p:nvPr>
        </p:nvSpPr>
        <p:spPr>
          <a:xfrm>
            <a:off x="771525" y="1967266"/>
            <a:ext cx="1971675" cy="2547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profile is: a feature story about a person  </a:t>
            </a:r>
            <a:endParaRPr/>
          </a:p>
        </p:txBody>
      </p:sp>
      <p:sp>
        <p:nvSpPr>
          <p:cNvPr id="105" name="Google Shape;105;p2"/>
          <p:cNvSpPr/>
          <p:nvPr/>
        </p:nvSpPr>
        <p:spPr>
          <a:xfrm rot="10800000" flipH="1">
            <a:off x="-1975435" y="-42725380"/>
            <a:ext cx="851484" cy="100427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16000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   </a:t>
            </a:r>
            <a:r>
              <a:rPr lang="en-US" sz="240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1,500 × 2,000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6" name="Google Shape;106;p2" descr="Michelle Yeoh on Her Journey from Action Hero to Oscar Nominee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828800" y="-16840200"/>
            <a:ext cx="10763250" cy="1435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Margot Robbie Is British Vogue's January 2026 Cover Star | British Vogue">
            <a:extLst>
              <a:ext uri="{FF2B5EF4-FFF2-40B4-BE49-F238E27FC236}">
                <a16:creationId xmlns:a16="http://schemas.microsoft.com/office/drawing/2014/main" id="{D769C87C-011B-92C6-2552-6CCFB4A3D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225" y="295543"/>
            <a:ext cx="4550765" cy="626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746DD4-0462-9F0E-413F-D5C56C0B6C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11" r="3" b="3"/>
          <a:stretch>
            <a:fillRect/>
          </a:stretch>
        </p:blipFill>
        <p:spPr>
          <a:xfrm>
            <a:off x="134871" y="589560"/>
            <a:ext cx="6005323" cy="56788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4CE136-AD0A-AA58-B978-D26C98D789DD}"/>
              </a:ext>
            </a:extLst>
          </p:cNvPr>
          <p:cNvSpPr txBox="1"/>
          <p:nvPr/>
        </p:nvSpPr>
        <p:spPr>
          <a:xfrm>
            <a:off x="5976435" y="1893874"/>
            <a:ext cx="2835056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 obituary: a profile of someone who has died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best profiles….</a:t>
            </a:r>
            <a:endParaRPr/>
          </a:p>
        </p:txBody>
      </p:sp>
      <p:sp>
        <p:nvSpPr>
          <p:cNvPr id="117" name="Google Shape;117;p4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-US"/>
              <a:t>Have a news or newsy angle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-US"/>
              <a:t>Have nut graphs…though you might not notice them.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-US"/>
              <a:t>Are about </a:t>
            </a:r>
            <a:r>
              <a:rPr lang="en-US" u="sng">
                <a:solidFill>
                  <a:srgbClr val="FF0000"/>
                </a:solidFill>
              </a:rPr>
              <a:t>something</a:t>
            </a:r>
            <a:r>
              <a:rPr lang="en-US"/>
              <a:t>. Don’t write someone’s biography.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-US"/>
              <a:t>And…by the end, the reader should feel like we know the person better.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1" name="Rectangle 3100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102" name="Straight Connector 3101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2026340"/>
            <a:ext cx="4572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Google Shape;125;p5"/>
          <p:cNvSpPr txBox="1"/>
          <p:nvPr/>
        </p:nvSpPr>
        <p:spPr>
          <a:xfrm>
            <a:off x="278001" y="2288833"/>
            <a:ext cx="4293999" cy="3711571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R="0" lv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262626"/>
              </a:buClr>
              <a:buSzPts val="2400"/>
            </a:pPr>
            <a:r>
              <a:rPr lang="en-US" sz="3200" b="0" i="0" u="none" strike="noStrike" kern="1200" cap="none" dirty="0">
                <a:solidFill>
                  <a:schemeClr val="bg1"/>
                </a:solidFill>
                <a:latin typeface="+mn-lt"/>
                <a:ea typeface="+mn-ea"/>
                <a:cs typeface="+mn-cs"/>
                <a:sym typeface="Times New Roman"/>
              </a:rPr>
              <a:t>Journalistic profiles always have a news angle</a:t>
            </a:r>
            <a:endParaRPr lang="en-US" sz="32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080" name="Picture 8" descr="Jessie Buckley on 'Hamnet,' Grief and Love, and Working With Paul Mescal">
            <a:extLst>
              <a:ext uri="{FF2B5EF4-FFF2-40B4-BE49-F238E27FC236}">
                <a16:creationId xmlns:a16="http://schemas.microsoft.com/office/drawing/2014/main" id="{3238247F-B36F-2CEA-542C-82815BABF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6157" y="137291"/>
            <a:ext cx="2783685" cy="3723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03" name="Rectangle 3102">
            <a:extLst>
              <a:ext uri="{FF2B5EF4-FFF2-40B4-BE49-F238E27FC236}">
                <a16:creationId xmlns:a16="http://schemas.microsoft.com/office/drawing/2014/main" id="{C87417AF-190E-4D6E-AFA6-7D3E84B0B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3702" y="182859"/>
            <a:ext cx="2997196" cy="317749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football players&#10;&#10;AI-generated content may be incorrect.">
            <a:extLst>
              <a:ext uri="{FF2B5EF4-FFF2-40B4-BE49-F238E27FC236}">
                <a16:creationId xmlns:a16="http://schemas.microsoft.com/office/drawing/2014/main" id="{85C910C3-0EF2-FA44-68B3-7DE2FDBEF1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7060" y="3809930"/>
            <a:ext cx="3924943" cy="2865207"/>
          </a:xfrm>
          <a:prstGeom prst="rect">
            <a:avLst/>
          </a:prstGeom>
        </p:spPr>
      </p:pic>
      <p:sp>
        <p:nvSpPr>
          <p:cNvPr id="3104" name="Rectangle 3103">
            <a:extLst>
              <a:ext uri="{FF2B5EF4-FFF2-40B4-BE49-F238E27FC236}">
                <a16:creationId xmlns:a16="http://schemas.microsoft.com/office/drawing/2014/main" id="{80B30ED8-273E-4C07-8568-2FE5CC5C4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8803" y="3543213"/>
            <a:ext cx="2997196" cy="317749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Congratulations to Jessie Buckley on your Golden Globes win. A superb  performance in Hamnet. From film to music to literature, Irish culture is  thriving internationally and inspiring audiences everywhere. ☘️🎬 -  Ambassador Walsh">
            <a:extLst>
              <a:ext uri="{FF2B5EF4-FFF2-40B4-BE49-F238E27FC236}">
                <a16:creationId xmlns:a16="http://schemas.microsoft.com/office/drawing/2014/main" id="{EF23AE3E-A622-52B9-3084-85C970BE4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3474" y="1443944"/>
            <a:ext cx="2637839" cy="3963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14" name="Straight Connector 4113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242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6" name="Picture 10" descr="Baftas 2026 ceremony: snacks for ...">
            <a:extLst>
              <a:ext uri="{FF2B5EF4-FFF2-40B4-BE49-F238E27FC236}">
                <a16:creationId xmlns:a16="http://schemas.microsoft.com/office/drawing/2014/main" id="{AC030190-D02B-9E6D-294C-747DA7CC9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3007" y="2523709"/>
            <a:ext cx="2653008" cy="1804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13" name="Straight Connector 4112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9694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2" name="Picture 6" descr="Opinion | 'Hamnet' and the Beauty in Imagining Loss - The New York Times">
            <a:extLst>
              <a:ext uri="{FF2B5EF4-FFF2-40B4-BE49-F238E27FC236}">
                <a16:creationId xmlns:a16="http://schemas.microsoft.com/office/drawing/2014/main" id="{A1FD5CEC-65ED-59CD-1BD8-9249A80FF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21752" y="2107008"/>
            <a:ext cx="2637840" cy="263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" name="Google Shape;135;p6" descr="Wendy Williams Lifetime documentary debuts over two nights - Los Angeles  Times"/>
          <p:cNvSpPr/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6" descr="Wendy Williams Lifetime documentary debuts over two nights - Los Angeles  Times"/>
          <p:cNvSpPr/>
          <p:nvPr/>
        </p:nvSpPr>
        <p:spPr>
          <a:xfrm>
            <a:off x="4572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A4219E-E720-78FB-83BB-A399EA837E4A}"/>
              </a:ext>
            </a:extLst>
          </p:cNvPr>
          <p:cNvSpPr txBox="1"/>
          <p:nvPr/>
        </p:nvSpPr>
        <p:spPr>
          <a:xfrm>
            <a:off x="3233007" y="945733"/>
            <a:ext cx="276069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Jessie Buckley, </a:t>
            </a:r>
          </a:p>
          <a:p>
            <a:r>
              <a:rPr lang="en-US" sz="2000" dirty="0" err="1"/>
              <a:t>learly</a:t>
            </a:r>
            <a:r>
              <a:rPr lang="en-US" sz="2000" dirty="0"/>
              <a:t> newsworthy</a:t>
            </a:r>
            <a:r>
              <a:rPr lang="en-US" sz="1800" dirty="0"/>
              <a:t> </a:t>
            </a:r>
            <a:r>
              <a:rPr lang="en-US" sz="2800" dirty="0"/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Latest Kenneth Walker Franchise Tag News Worries Seahawks Fans - Yahoo  Sports">
            <a:extLst>
              <a:ext uri="{FF2B5EF4-FFF2-40B4-BE49-F238E27FC236}">
                <a16:creationId xmlns:a16="http://schemas.microsoft.com/office/drawing/2014/main" id="{4257D118-6896-C487-A170-4622F1ACE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455" y="91788"/>
            <a:ext cx="6040582" cy="3397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Arlington native Kenneth Walker III named Super Bowl MVP | WREG.com">
            <a:extLst>
              <a:ext uri="{FF2B5EF4-FFF2-40B4-BE49-F238E27FC236}">
                <a16:creationId xmlns:a16="http://schemas.microsoft.com/office/drawing/2014/main" id="{252E0550-84FB-0B1B-A9B3-CCF66BF80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128" y="3617767"/>
            <a:ext cx="5597236" cy="3148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C656D7-44C4-9C16-D0F4-EEFD7C426558}"/>
              </a:ext>
            </a:extLst>
          </p:cNvPr>
          <p:cNvSpPr txBox="1"/>
          <p:nvPr/>
        </p:nvSpPr>
        <p:spPr>
          <a:xfrm>
            <a:off x="207818" y="2355273"/>
            <a:ext cx="2590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Kenneth Walker, III, </a:t>
            </a:r>
            <a:r>
              <a:rPr lang="en-US" sz="2800" dirty="0"/>
              <a:t>newsworthy</a:t>
            </a:r>
          </a:p>
        </p:txBody>
      </p:sp>
    </p:spTree>
    <p:extLst>
      <p:ext uri="{BB962C8B-B14F-4D97-AF65-F5344CB8AC3E}">
        <p14:creationId xmlns:p14="http://schemas.microsoft.com/office/powerpoint/2010/main" val="1311218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542368-B186-6D4C-A96A-683B71AE156A}"/>
              </a:ext>
            </a:extLst>
          </p:cNvPr>
          <p:cNvSpPr txBox="1"/>
          <p:nvPr/>
        </p:nvSpPr>
        <p:spPr>
          <a:xfrm>
            <a:off x="502586" y="311029"/>
            <a:ext cx="89152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Why profile newsworthy people and put them on magazine covers?</a:t>
            </a:r>
          </a:p>
        </p:txBody>
      </p:sp>
      <p:pic>
        <p:nvPicPr>
          <p:cNvPr id="6146" name="Picture 2" descr="BAD BUNNY - PEOPLE MAGAZINE SPECIAL EDITION MAGAZINE - 2026 - Picture 1 of 1">
            <a:extLst>
              <a:ext uri="{FF2B5EF4-FFF2-40B4-BE49-F238E27FC236}">
                <a16:creationId xmlns:a16="http://schemas.microsoft.com/office/drawing/2014/main" id="{466B3BC1-84CC-9DCD-DDB4-891E70DE9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81" y="1081142"/>
            <a:ext cx="4253634" cy="572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magazine cover with a person sitting on a stool&#10;&#10;AI-generated content may be incorrect.">
            <a:extLst>
              <a:ext uri="{FF2B5EF4-FFF2-40B4-BE49-F238E27FC236}">
                <a16:creationId xmlns:a16="http://schemas.microsoft.com/office/drawing/2014/main" id="{65796534-8EF9-9AB3-2959-F44F63EA5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5286" y="1551709"/>
            <a:ext cx="3712764" cy="477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900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89DADC-75EE-17B7-A80D-34C90D047C16}"/>
              </a:ext>
            </a:extLst>
          </p:cNvPr>
          <p:cNvSpPr txBox="1"/>
          <p:nvPr/>
        </p:nvSpPr>
        <p:spPr>
          <a:xfrm>
            <a:off x="2369127" y="290946"/>
            <a:ext cx="49632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The economics of magazines </a:t>
            </a:r>
          </a:p>
        </p:txBody>
      </p:sp>
      <p:pic>
        <p:nvPicPr>
          <p:cNvPr id="7170" name="Picture 2" descr="Jacob Elordi Opens up on the Magnetic Power of Margot Robbie and the  Yorkshire Moors in Wuthering Heights">
            <a:extLst>
              <a:ext uri="{FF2B5EF4-FFF2-40B4-BE49-F238E27FC236}">
                <a16:creationId xmlns:a16="http://schemas.microsoft.com/office/drawing/2014/main" id="{4C84FE2A-2357-110A-494C-F9E06A164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16" y="1261878"/>
            <a:ext cx="3301423" cy="407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People Magazine (May 5, 2025 Issue) Demi Moore -: Amazon.com ...">
            <a:extLst>
              <a:ext uri="{FF2B5EF4-FFF2-40B4-BE49-F238E27FC236}">
                <a16:creationId xmlns:a16="http://schemas.microsoft.com/office/drawing/2014/main" id="{81A7168A-A1FD-6112-4E13-2C41EA2FD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61877"/>
            <a:ext cx="3896360" cy="4079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AB481AD-8694-F49F-79A4-B1B32D152078}"/>
              </a:ext>
            </a:extLst>
          </p:cNvPr>
          <p:cNvSpPr txBox="1"/>
          <p:nvPr/>
        </p:nvSpPr>
        <p:spPr>
          <a:xfrm>
            <a:off x="1102594" y="5481375"/>
            <a:ext cx="30139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Subscription: </a:t>
            </a:r>
            <a:r>
              <a:rPr lang="en-US" sz="1600" dirty="0"/>
              <a:t>$12 for 6 issues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94C959-8951-4ACD-FCE3-598735C5F8B7}"/>
              </a:ext>
            </a:extLst>
          </p:cNvPr>
          <p:cNvSpPr txBox="1"/>
          <p:nvPr/>
        </p:nvSpPr>
        <p:spPr>
          <a:xfrm>
            <a:off x="590221" y="5862513"/>
            <a:ext cx="35263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Newsstand: </a:t>
            </a:r>
            <a:r>
              <a:rPr lang="en-US" sz="1600" dirty="0"/>
              <a:t>About $10.99 per issue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4C11FB-2D50-6E49-4566-7CBD8ADE77A5}"/>
              </a:ext>
            </a:extLst>
          </p:cNvPr>
          <p:cNvSpPr txBox="1"/>
          <p:nvPr/>
        </p:nvSpPr>
        <p:spPr>
          <a:xfrm>
            <a:off x="4956290" y="5521825"/>
            <a:ext cx="3127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Subscription: </a:t>
            </a:r>
            <a:r>
              <a:rPr lang="en-US" sz="1600" dirty="0"/>
              <a:t>$84 for 48 issues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15A526-07A1-0F45-4728-DC0708BB5891}"/>
              </a:ext>
            </a:extLst>
          </p:cNvPr>
          <p:cNvSpPr txBox="1"/>
          <p:nvPr/>
        </p:nvSpPr>
        <p:spPr>
          <a:xfrm>
            <a:off x="4427644" y="5880281"/>
            <a:ext cx="4463081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Newsstand: </a:t>
            </a:r>
            <a:r>
              <a:rPr lang="en-US" sz="1600" dirty="0"/>
              <a:t>$8.49 per issue or $407.52 a year</a:t>
            </a:r>
          </a:p>
          <a:p>
            <a:r>
              <a:rPr lang="en-US" sz="1300" dirty="0"/>
              <a:t>(Need to sell only 10 issues on newsstand to = sub price)</a:t>
            </a:r>
          </a:p>
        </p:txBody>
      </p:sp>
    </p:spTree>
    <p:extLst>
      <p:ext uri="{BB962C8B-B14F-4D97-AF65-F5344CB8AC3E}">
        <p14:creationId xmlns:p14="http://schemas.microsoft.com/office/powerpoint/2010/main" val="3298222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733800" y="454025"/>
            <a:ext cx="4308475" cy="594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7"/>
          <p:cNvSpPr txBox="1"/>
          <p:nvPr/>
        </p:nvSpPr>
        <p:spPr>
          <a:xfrm>
            <a:off x="609600" y="1676400"/>
            <a:ext cx="2543175" cy="1938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lang="en-US" sz="4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Best profiles have a spin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8" descr="The Friday Cover: How Grief Became Joe Biden&amp;amp;#39;s &amp;amp;#39;Superpower&amp;amp;#39;- POLITIC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52863" y="228600"/>
            <a:ext cx="4071937" cy="622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8"/>
          <p:cNvSpPr txBox="1"/>
          <p:nvPr/>
        </p:nvSpPr>
        <p:spPr>
          <a:xfrm>
            <a:off x="1196975" y="1612900"/>
            <a:ext cx="2514600" cy="18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Profiles are about someone and about something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9" descr="Newsela - Kamala Harris says Howard University shaped who she i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209800"/>
            <a:ext cx="7696200" cy="4325938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9"/>
          <p:cNvSpPr txBox="1"/>
          <p:nvPr/>
        </p:nvSpPr>
        <p:spPr>
          <a:xfrm>
            <a:off x="762000" y="533400"/>
            <a:ext cx="6858000" cy="1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 Kamala Harris Black Enough?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By Robin Givhan, Washington Post </a:t>
            </a:r>
            <a:r>
              <a:rPr lang="en-US" sz="16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SEPTEMBER 16, 2019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suit and tie&#10;&#10;AI-generated content may be incorrect.">
            <a:extLst>
              <a:ext uri="{FF2B5EF4-FFF2-40B4-BE49-F238E27FC236}">
                <a16:creationId xmlns:a16="http://schemas.microsoft.com/office/drawing/2014/main" id="{2E257B6C-6BA1-C184-23C6-E9D486EE9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291" y="1254905"/>
            <a:ext cx="8437418" cy="434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49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0"/>
          <p:cNvSpPr/>
          <p:nvPr/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0" name="Google Shape;160;p10"/>
          <p:cNvSpPr/>
          <p:nvPr/>
        </p:nvSpPr>
        <p:spPr>
          <a:xfrm>
            <a:off x="366891" y="1119031"/>
            <a:ext cx="3464954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1" name="Google Shape;161;p10"/>
          <p:cNvSpPr txBox="1">
            <a:spLocks noGrp="1"/>
          </p:cNvSpPr>
          <p:nvPr>
            <p:ph type="title"/>
          </p:nvPr>
        </p:nvSpPr>
        <p:spPr>
          <a:xfrm>
            <a:off x="878305" y="1396686"/>
            <a:ext cx="2430380" cy="4064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rgbClr val="FFFFFF"/>
                </a:solidFill>
              </a:rPr>
              <a:t>Profile Writing Guidelines</a:t>
            </a:r>
            <a:endParaRPr/>
          </a:p>
        </p:txBody>
      </p:sp>
      <p:sp>
        <p:nvSpPr>
          <p:cNvPr id="162" name="Google Shape;162;p10"/>
          <p:cNvSpPr/>
          <p:nvPr/>
        </p:nvSpPr>
        <p:spPr>
          <a:xfrm rot="-1790889">
            <a:off x="6512790" y="941148"/>
            <a:ext cx="2240924" cy="2987899"/>
          </a:xfrm>
          <a:prstGeom prst="arc">
            <a:avLst>
              <a:gd name="adj1" fmla="val 15817365"/>
              <a:gd name="adj2" fmla="val 1781380"/>
            </a:avLst>
          </a:prstGeom>
          <a:noFill/>
          <a:ln w="127000" cap="rnd" cmpd="sng">
            <a:solidFill>
              <a:schemeClr val="accent4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0"/>
          <p:cNvSpPr/>
          <p:nvPr/>
        </p:nvSpPr>
        <p:spPr>
          <a:xfrm>
            <a:off x="682536" y="4780992"/>
            <a:ext cx="409575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0"/>
          <p:cNvSpPr txBox="1">
            <a:spLocks noGrp="1"/>
          </p:cNvSpPr>
          <p:nvPr>
            <p:ph type="body" idx="1"/>
          </p:nvPr>
        </p:nvSpPr>
        <p:spPr>
          <a:xfrm>
            <a:off x="4027614" y="1526033"/>
            <a:ext cx="4152298" cy="3935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Char char="•"/>
            </a:pPr>
            <a:r>
              <a:rPr lang="en-US" sz="2500"/>
              <a:t>Your story must be about someone and also about something. 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Char char="•"/>
            </a:pPr>
            <a:r>
              <a:rPr lang="en-US" sz="2500"/>
              <a:t>Make the reader understand why we should care about the person, why he/she/they are interesting. 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Char char="•"/>
            </a:pPr>
            <a:r>
              <a:rPr lang="en-US" sz="2500"/>
              <a:t>Allow your subject to speak for him/herself/themself.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1"/>
          <p:cNvSpPr/>
          <p:nvPr/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0" name="Google Shape;170;p11"/>
          <p:cNvSpPr/>
          <p:nvPr/>
        </p:nvSpPr>
        <p:spPr>
          <a:xfrm>
            <a:off x="0" y="0"/>
            <a:ext cx="3125454" cy="6858000"/>
          </a:xfrm>
          <a:custGeom>
            <a:avLst/>
            <a:gdLst/>
            <a:ahLst/>
            <a:cxnLst/>
            <a:rect l="l" t="t" r="r" b="b"/>
            <a:pathLst>
              <a:path w="4167271" h="6858000" extrusionOk="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1" name="Google Shape;171;p11"/>
          <p:cNvSpPr txBox="1"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</a:rPr>
              <a:t>Interview a person in person, take a photo, write a profile</a:t>
            </a:r>
            <a:endParaRPr/>
          </a:p>
        </p:txBody>
      </p:sp>
      <p:sp>
        <p:nvSpPr>
          <p:cNvPr id="172" name="Google Shape;172;p11"/>
          <p:cNvSpPr/>
          <p:nvPr/>
        </p:nvSpPr>
        <p:spPr>
          <a:xfrm rot="10800000" flipH="1">
            <a:off x="5662801" y="2455479"/>
            <a:ext cx="3062575" cy="4083433"/>
          </a:xfrm>
          <a:prstGeom prst="arc">
            <a:avLst>
              <a:gd name="adj1" fmla="val 16200000"/>
              <a:gd name="adj2" fmla="val 0"/>
            </a:avLst>
          </a:prstGeom>
          <a:noFill/>
          <a:ln w="127000" cap="rnd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3" name="Google Shape;173;p11"/>
          <p:cNvSpPr txBox="1">
            <a:spLocks noGrp="1"/>
          </p:cNvSpPr>
          <p:nvPr>
            <p:ph type="body" idx="1"/>
          </p:nvPr>
        </p:nvSpPr>
        <p:spPr>
          <a:xfrm>
            <a:off x="3335481" y="591344"/>
            <a:ext cx="5179868" cy="558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•"/>
            </a:pPr>
            <a:r>
              <a:rPr lang="en-US" sz="2200"/>
              <a:t>Headline: Who is the person and why are they interesting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•"/>
            </a:pPr>
            <a:r>
              <a:rPr lang="en-US" sz="2200"/>
              <a:t>Story lede: Write an anecdotal or narrative lede for this kind of piece. 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•"/>
            </a:pPr>
            <a:r>
              <a:rPr lang="en-US" sz="2200"/>
              <a:t>Nut graph: what the story is about. In other words, why is this person significant? Why should we care about him/her/them? What’s interesting? What’s new?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•"/>
            </a:pPr>
            <a:r>
              <a:rPr lang="en-US" sz="2200"/>
              <a:t>Body: Discuss the person, use direct quotes from them – include one quote from someone else about the person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•"/>
            </a:pPr>
            <a:r>
              <a:rPr lang="en-US" sz="2200"/>
              <a:t>Don’t write in first person – you can edit the quotes down Ending/kicker: Finish big w/ a great quote or nice wrap-up.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351</Words>
  <Application>Microsoft Macintosh PowerPoint</Application>
  <PresentationFormat>On-screen Show (4:3)</PresentationFormat>
  <Paragraphs>34</Paragraphs>
  <Slides>15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Office Theme</vt:lpstr>
      <vt:lpstr>PowerPoint Presentation</vt:lpstr>
      <vt:lpstr>A profile is: a feature story about a person  </vt:lpstr>
      <vt:lpstr>PowerPoint Presentation</vt:lpstr>
      <vt:lpstr>The best profiles….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Profile Writing Guidelines</vt:lpstr>
      <vt:lpstr>Interview a person in person, take a photo, write a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linda v</dc:creator>
  <cp:lastModifiedBy>Linda Villarosa</cp:lastModifiedBy>
  <cp:revision>2</cp:revision>
  <dcterms:created xsi:type="dcterms:W3CDTF">2016-10-31T21:12:02Z</dcterms:created>
  <dcterms:modified xsi:type="dcterms:W3CDTF">2026-02-23T17:39:16Z</dcterms:modified>
</cp:coreProperties>
</file>