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trictFirstAndLastChars="0" saveSubsetFonts="1" autoCompressPictures="0">
  <p:sldMasterIdLst>
    <p:sldMasterId id="2147483648" r:id="rId1"/>
  </p:sldMasterIdLst>
  <p:sldIdLst>
    <p:sldId id="267" r:id="rId2"/>
    <p:sldId id="263" r:id="rId3"/>
    <p:sldId id="282" r:id="rId4"/>
    <p:sldId id="268" r:id="rId5"/>
    <p:sldId id="264" r:id="rId6"/>
    <p:sldId id="265" r:id="rId7"/>
    <p:sldId id="271" r:id="rId8"/>
    <p:sldId id="270" r:id="rId9"/>
    <p:sldId id="272" r:id="rId10"/>
    <p:sldId id="273" r:id="rId11"/>
    <p:sldId id="275" r:id="rId12"/>
    <p:sldId id="278" r:id="rId13"/>
    <p:sldId id="274" r:id="rId14"/>
    <p:sldId id="276" r:id="rId15"/>
    <p:sldId id="277" r:id="rId16"/>
    <p:sldId id="281" r:id="rId17"/>
    <p:sldId id="280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58"/>
    <p:restoredTop sz="94681"/>
  </p:normalViewPr>
  <p:slideViewPr>
    <p:cSldViewPr>
      <p:cViewPr varScale="1">
        <p:scale>
          <a:sx n="94" d="100"/>
          <a:sy n="94" d="100"/>
        </p:scale>
        <p:origin x="856" y="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14195A7-337A-9771-652C-D156DA5F1E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AB6F58A-C223-52CF-6DCB-FC81B08CBC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EE699AC-078C-095B-8C94-65DC236EE5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E4C6A-1335-A745-92BA-260538080A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6943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2DB94F-198C-38FF-7DD5-8A8643D8EF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6A33A2-86CE-CFFE-97ED-B8BD4EDBCD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1EDBC5-90F6-0B20-A1FC-26A5CE09D4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9FB5C-D8C8-6546-983F-F0FDD60C9E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5147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F8291EC-6E4F-BBB0-51CE-59A8886C91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847470F-B6BD-CE41-B321-E55E4EE4B8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8CF4D95-87E9-9F16-CA64-6DF8F6110B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D2D6AB-D177-D94D-974C-8B6B33FCEF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1784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D7B660-A9CC-BA9C-9355-2BC82128F0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DF0200-6141-8A72-401C-D1C1F238F9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A24E9B-1D9E-1952-4C4C-A7A99D6D83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7D26E-45E3-AA4F-B17A-4BF4EA0323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5342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1A641EA-C431-CBF9-06F2-0BCC62FE32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1019C32-26CD-6F59-C92B-0AAAC3B993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099EFE0-BE48-AF37-6428-C7ABAA9878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80CA8-625E-A34A-9218-81EE7E3527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6358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633CEC1-ADE4-C7AF-C97B-3271587860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B2E6315-7270-7ED3-0B2E-9D4F2FD080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5BC5915-961E-2056-9BB2-5E4EED760C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FB858-58DC-144C-A6FD-4FB0ED95AE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0274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3B2E97E-0EE1-431B-F07E-1C1285CEDB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819437D-26CE-2608-7E56-C387A98488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1D6E4C9-6BE0-F753-1B99-E8B01303ED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C0D32-133E-8744-B181-0A6025A8BF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6116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2A288E-CCA4-BA3B-6152-92D5DC3FB1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77B0B8-A769-9F7C-E40D-7C2A2FDC14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31E046-61AD-65AA-E7E8-76C5DE6076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6D6E25-FDF4-7548-AF52-6D1D47FAE9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1219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D1A33A-60A2-CEE9-6B51-4848E00AE3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9879D9-A230-1A4F-1395-9142B51E5F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675B03-3C64-1AAB-324F-B5A8FDDED7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4E1389-B18C-D84C-9E37-F254CEFFF9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4152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8AD1B7D-1510-8D16-4C33-DBC16DA3D7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7866BB5-E6B6-8FCC-5A3B-295A1F1800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22EE76F-27DE-9831-5819-55515B9856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023C4-FFDE-9B4F-A932-86996C3530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9726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5FB3940-A63B-2704-953C-7F504FD3B7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EA06E6-A575-0154-D390-6AC956E966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0E20DBE-9577-0D84-56FC-11220A2341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82B3E6-E112-B244-8870-119BFC78C7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724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FCF5A4-B71E-507C-BBF8-A202D3E2B0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2D9E29-09DD-0FDB-4BF1-E74E084FEE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8F9954-8F35-A975-2786-EA6C81ED84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95CFB5-9BF2-C14C-9890-5456C4D503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2709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FAEC2D-7DAF-7E3E-950C-AE4E7C9AD3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F64746-1126-A8CF-A336-241CC9940F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14CBC5-737C-D7D8-E581-0828236BD0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60671B-0653-D549-928F-EAF5C7A1A7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4158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A0C902C-C339-DDE8-4702-AD0AC1B9E6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0B6B719-07D1-098C-6096-81454EA378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EA43F44-F6D3-DD20-03C9-90201E635B3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C7B805E-8782-FB3C-4D4D-5A49B2A8E3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5CAA1FE-FB21-9BE0-3AA3-49B3AC481A5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8CE5BC4-93DD-9A42-9A2C-132A513E7F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90F7889F-5915-5A68-6A30-DCDAAA499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286000"/>
            <a:ext cx="6191250" cy="307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2" name="TextBox 3">
            <a:extLst>
              <a:ext uri="{FF2B5EF4-FFF2-40B4-BE49-F238E27FC236}">
                <a16:creationId xmlns:a16="http://schemas.microsoft.com/office/drawing/2014/main" id="{67D87724-28B7-93A9-B201-5F245686B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2513" y="1219200"/>
            <a:ext cx="21526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800"/>
              <a:t>Editing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9" name="Rectangle 16398">
            <a:extLst>
              <a:ext uri="{FF2B5EF4-FFF2-40B4-BE49-F238E27FC236}">
                <a16:creationId xmlns:a16="http://schemas.microsoft.com/office/drawing/2014/main" id="{B7BD7FCF-A254-4A97-A15C-319B67622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01" name="Freeform: Shape 16400">
            <a:extLst>
              <a:ext uri="{FF2B5EF4-FFF2-40B4-BE49-F238E27FC236}">
                <a16:creationId xmlns:a16="http://schemas.microsoft.com/office/drawing/2014/main" id="{52FFAF72-6204-4676-9C6F-9A4CC4D9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72088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385" name="Rectangle 2">
            <a:extLst>
              <a:ext uri="{FF2B5EF4-FFF2-40B4-BE49-F238E27FC236}">
                <a16:creationId xmlns:a16="http://schemas.microsoft.com/office/drawing/2014/main" id="{92C7CC02-B2FE-6ED3-72C2-5AFE5E3999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2601" y="643467"/>
            <a:ext cx="3465438" cy="45671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altLang="en-US" sz="3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 editor’s job: to improve the writing and be the writer’s best friend, ride-or-die.</a:t>
            </a:r>
          </a:p>
        </p:txBody>
      </p:sp>
      <p:pic>
        <p:nvPicPr>
          <p:cNvPr id="1026" name="Picture 2" descr="Students sitting in front of a laptop">
            <a:extLst>
              <a:ext uri="{FF2B5EF4-FFF2-40B4-BE49-F238E27FC236}">
                <a16:creationId xmlns:a16="http://schemas.microsoft.com/office/drawing/2014/main" id="{C87725C6-DDD2-6822-F295-CD257853A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1" b="-1"/>
          <a:stretch>
            <a:fillRect/>
          </a:stretch>
        </p:blipFill>
        <p:spPr bwMode="auto">
          <a:xfrm>
            <a:off x="4572839" y="2038986"/>
            <a:ext cx="4088560" cy="3066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E8AE92-0C1F-CBC2-F9DF-ECB7C3178DA1}"/>
              </a:ext>
            </a:extLst>
          </p:cNvPr>
          <p:cNvSpPr txBox="1"/>
          <p:nvPr/>
        </p:nvSpPr>
        <p:spPr>
          <a:xfrm>
            <a:off x="482601" y="643467"/>
            <a:ext cx="3465438" cy="45671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800">
                <a:latin typeface="+mj-lt"/>
                <a:ea typeface="+mj-ea"/>
                <a:cs typeface="+mj-cs"/>
              </a:rPr>
              <a:t>This includes you – as you will often be self editing. </a:t>
            </a:r>
          </a:p>
        </p:txBody>
      </p:sp>
      <p:pic>
        <p:nvPicPr>
          <p:cNvPr id="2050" name="Picture 2" descr="For writers: the benefits of being a neurodivergent writer - On Time  Typing, Editing and Proofreading">
            <a:extLst>
              <a:ext uri="{FF2B5EF4-FFF2-40B4-BE49-F238E27FC236}">
                <a16:creationId xmlns:a16="http://schemas.microsoft.com/office/drawing/2014/main" id="{F8CD14F4-EB11-1C37-2257-E6FA20D96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r="34110" b="-1"/>
          <a:stretch>
            <a:fillRect/>
          </a:stretch>
        </p:blipFill>
        <p:spPr bwMode="auto">
          <a:xfrm>
            <a:off x="4671911" y="10"/>
            <a:ext cx="4472089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1220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4">
            <a:extLst>
              <a:ext uri="{FF2B5EF4-FFF2-40B4-BE49-F238E27FC236}">
                <a16:creationId xmlns:a16="http://schemas.microsoft.com/office/drawing/2014/main" id="{C96CA1DE-E8D6-FB88-9D0B-88500569F2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981200"/>
            <a:ext cx="76200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000" dirty="0"/>
              <a:t>Structure</a:t>
            </a:r>
          </a:p>
          <a:p>
            <a:r>
              <a:rPr lang="en-US" altLang="en-US" sz="4000" dirty="0"/>
              <a:t>Clarity</a:t>
            </a:r>
          </a:p>
          <a:p>
            <a:r>
              <a:rPr lang="en-US" altLang="en-US" sz="4000" dirty="0"/>
              <a:t>Grammar and punctuation</a:t>
            </a:r>
          </a:p>
          <a:p>
            <a:r>
              <a:rPr lang="en-US" altLang="en-US" sz="4000" dirty="0"/>
              <a:t>As you read, ask: Is this story, and every word and sentence, the best it can be?</a:t>
            </a:r>
          </a:p>
          <a:p>
            <a:endParaRPr lang="en-US" altLang="en-US" sz="2800" dirty="0"/>
          </a:p>
        </p:txBody>
      </p:sp>
      <p:sp>
        <p:nvSpPr>
          <p:cNvPr id="17410" name="Title 5">
            <a:extLst>
              <a:ext uri="{FF2B5EF4-FFF2-40B4-BE49-F238E27FC236}">
                <a16:creationId xmlns:a16="http://schemas.microsoft.com/office/drawing/2014/main" id="{FD2E392E-C4C8-A4B8-6697-D263855AA3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What you should look for: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457" name="Rectangle 18456">
            <a:extLst>
              <a:ext uri="{FF2B5EF4-FFF2-40B4-BE49-F238E27FC236}">
                <a16:creationId xmlns:a16="http://schemas.microsoft.com/office/drawing/2014/main" id="{1DF91F20-B96F-4F77-AC3E-2CDD3BAA1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9144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59" name="Rectangle 18458">
            <a:extLst>
              <a:ext uri="{FF2B5EF4-FFF2-40B4-BE49-F238E27FC236}">
                <a16:creationId xmlns:a16="http://schemas.microsoft.com/office/drawing/2014/main" id="{C3D487F7-9050-4871-B351-34A72ADB2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63" y="-1"/>
            <a:ext cx="6083472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60" name="Rectangle 18459">
            <a:extLst>
              <a:ext uri="{FF2B5EF4-FFF2-40B4-BE49-F238E27FC236}">
                <a16:creationId xmlns:a16="http://schemas.microsoft.com/office/drawing/2014/main" id="{F43C27DD-EF6A-4C48-9669-C2970E71A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213540" y="556079"/>
            <a:ext cx="6858004" cy="5745847"/>
          </a:xfrm>
          <a:prstGeom prst="rect">
            <a:avLst/>
          </a:prstGeom>
          <a:gradFill>
            <a:gsLst>
              <a:gs pos="0">
                <a:schemeClr val="accent1">
                  <a:alpha val="23000"/>
                </a:schemeClr>
              </a:gs>
              <a:gs pos="71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461" name="Rectangle 18460">
            <a:extLst>
              <a:ext uri="{FF2B5EF4-FFF2-40B4-BE49-F238E27FC236}">
                <a16:creationId xmlns:a16="http://schemas.microsoft.com/office/drawing/2014/main" id="{C84384FE-1C88-4CAA-8FB8-2313A3AE7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5639" y="-1"/>
            <a:ext cx="6088748" cy="6858000"/>
          </a:xfrm>
          <a:prstGeom prst="rect">
            <a:avLst/>
          </a:prstGeom>
          <a:gradFill>
            <a:gsLst>
              <a:gs pos="14000">
                <a:schemeClr val="accent1">
                  <a:alpha val="0"/>
                </a:schemeClr>
              </a:gs>
              <a:gs pos="100000">
                <a:srgbClr val="000000">
                  <a:alpha val="82000"/>
                </a:srgb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456" name="Oval 18455">
            <a:extLst>
              <a:ext uri="{FF2B5EF4-FFF2-40B4-BE49-F238E27FC236}">
                <a16:creationId xmlns:a16="http://schemas.microsoft.com/office/drawing/2014/main" id="{87B6A113-58CD-406C-BCE4-6E1F1F2BE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449520">
            <a:off x="1301556" y="1609025"/>
            <a:ext cx="5005754" cy="3754316"/>
          </a:xfrm>
          <a:prstGeom prst="ellipse">
            <a:avLst/>
          </a:prstGeom>
          <a:gradFill>
            <a:gsLst>
              <a:gs pos="17000">
                <a:schemeClr val="accent1">
                  <a:lumMod val="75000"/>
                  <a:alpha val="0"/>
                </a:schemeClr>
              </a:gs>
              <a:gs pos="82000">
                <a:srgbClr val="000000">
                  <a:alpha val="24000"/>
                </a:srgb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433" name="Title 6">
            <a:extLst>
              <a:ext uri="{FF2B5EF4-FFF2-40B4-BE49-F238E27FC236}">
                <a16:creationId xmlns:a16="http://schemas.microsoft.com/office/drawing/2014/main" id="{660197D0-3E12-8F2E-FBCC-AF8AEE4FDCB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8961" y="857251"/>
            <a:ext cx="4664686" cy="3160113"/>
          </a:xfrm>
        </p:spPr>
        <p:txBody>
          <a:bodyPr anchor="b">
            <a:normAutofit/>
          </a:bodyPr>
          <a:lstStyle/>
          <a:p>
            <a:pPr algn="l">
              <a:lnSpc>
                <a:spcPct val="90000"/>
              </a:lnSpc>
            </a:pPr>
            <a:br>
              <a:rPr lang="en-US" altLang="en-US" sz="2600">
                <a:solidFill>
                  <a:srgbClr val="FFFFFF"/>
                </a:solidFill>
                <a:ea typeface="ＭＳ Ｐゴシック" panose="020B0600070205080204" pitchFamily="34" charset="-128"/>
              </a:rPr>
            </a:br>
            <a:r>
              <a:rPr lang="en-US" altLang="en-US" sz="2600">
                <a:solidFill>
                  <a:srgbClr val="FFFFFF"/>
                </a:solidFill>
                <a:ea typeface="ＭＳ Ｐゴシック" panose="020B0600070205080204" pitchFamily="34" charset="-128"/>
              </a:rPr>
              <a:t>Critique with kindness but honesty. </a:t>
            </a:r>
            <a:br>
              <a:rPr lang="en-US" altLang="en-US" sz="2600">
                <a:solidFill>
                  <a:srgbClr val="FFFFFF"/>
                </a:solidFill>
                <a:ea typeface="ＭＳ Ｐゴシック" panose="020B0600070205080204" pitchFamily="34" charset="-128"/>
              </a:rPr>
            </a:br>
            <a:br>
              <a:rPr lang="en-US" altLang="en-US" sz="2600">
                <a:solidFill>
                  <a:srgbClr val="FFFFFF"/>
                </a:solidFill>
                <a:ea typeface="ＭＳ Ｐゴシック" panose="020B0600070205080204" pitchFamily="34" charset="-128"/>
              </a:rPr>
            </a:br>
            <a:r>
              <a:rPr lang="en-US" altLang="en-US" sz="2600">
                <a:solidFill>
                  <a:srgbClr val="FFFFFF"/>
                </a:solidFill>
                <a:ea typeface="ＭＳ Ｐゴシック" panose="020B0600070205080204" pitchFamily="34" charset="-128"/>
              </a:rPr>
              <a:t>Writing’s hard. Start with something positive. </a:t>
            </a:r>
            <a:br>
              <a:rPr lang="en-US" altLang="en-US" sz="2600">
                <a:solidFill>
                  <a:srgbClr val="FFFFFF"/>
                </a:solidFill>
                <a:ea typeface="ＭＳ Ｐゴシック" panose="020B0600070205080204" pitchFamily="34" charset="-128"/>
              </a:rPr>
            </a:br>
            <a:br>
              <a:rPr lang="en-US" altLang="en-US" sz="2600">
                <a:solidFill>
                  <a:srgbClr val="FFFFFF"/>
                </a:solidFill>
                <a:ea typeface="ＭＳ Ｐゴシック" panose="020B0600070205080204" pitchFamily="34" charset="-128"/>
              </a:rPr>
            </a:br>
            <a:endParaRPr lang="en-US" altLang="en-US" sz="2600">
              <a:solidFill>
                <a:srgbClr val="FFFFFF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8458" name="Rectangle 18457">
            <a:extLst>
              <a:ext uri="{FF2B5EF4-FFF2-40B4-BE49-F238E27FC236}">
                <a16:creationId xmlns:a16="http://schemas.microsoft.com/office/drawing/2014/main" id="{05A1AA86-B7E6-4C02-AA34-F1A25CD4C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5638" y="4354178"/>
            <a:ext cx="6088747" cy="250381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33000"/>
                </a:schemeClr>
              </a:gs>
              <a:gs pos="83000">
                <a:srgbClr val="000000">
                  <a:alpha val="2100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434" name="Picture 1">
            <a:extLst>
              <a:ext uri="{FF2B5EF4-FFF2-40B4-BE49-F238E27FC236}">
                <a16:creationId xmlns:a16="http://schemas.microsoft.com/office/drawing/2014/main" id="{6DD4A17A-0AC4-6205-7A7D-52AEFE598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20735" y="1258107"/>
            <a:ext cx="2380365" cy="434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0DE5E00B-2C3A-15D7-EA3D-3F3639DB19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Make sure the story has:</a:t>
            </a:r>
          </a:p>
        </p:txBody>
      </p:sp>
      <p:sp>
        <p:nvSpPr>
          <p:cNvPr id="19458" name="Content Placeholder 2">
            <a:extLst>
              <a:ext uri="{FF2B5EF4-FFF2-40B4-BE49-F238E27FC236}">
                <a16:creationId xmlns:a16="http://schemas.microsoft.com/office/drawing/2014/main" id="{926E0BED-0816-B62B-96B3-FA241FB7157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914400"/>
            <a:ext cx="7772400" cy="4724400"/>
          </a:xfrm>
        </p:spPr>
        <p:txBody>
          <a:bodyPr/>
          <a:lstStyle/>
          <a:p>
            <a:r>
              <a:rPr lang="en-US" altLang="en-US" sz="2800" dirty="0">
                <a:ea typeface="ＭＳ Ｐゴシック" panose="020B0600070205080204" pitchFamily="34" charset="-128"/>
              </a:rPr>
              <a:t>A headline</a:t>
            </a: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All the facts – who, what, when, where and why in the nut graph</a:t>
            </a: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Direct quotes, punctuated correctly. “My film takes a look at caregivers,” says Professor Deirdre Fishel. “It honors their hard work.” </a:t>
            </a: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No first name of subject (except first mention) and absolutely </a:t>
            </a:r>
            <a:r>
              <a:rPr lang="en-US" altLang="en-US" sz="28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NO FIRST PERSON.</a:t>
            </a: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Has a kicker or ending. (Doesn’t just stop or trail off.)</a:t>
            </a: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Has no grammatical errors.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96EC2-42C0-065B-141F-BEEC936AA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9906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/>
              <a:t>Are your paragraphs too long? In general each should have just </a:t>
            </a:r>
            <a:r>
              <a:rPr lang="en-US" dirty="0">
                <a:highlight>
                  <a:srgbClr val="FFFF00"/>
                </a:highlight>
              </a:rPr>
              <a:t>one</a:t>
            </a:r>
            <a:r>
              <a:rPr lang="en-US" dirty="0"/>
              <a:t> point, supported by a quote or stat</a:t>
            </a:r>
          </a:p>
        </p:txBody>
      </p:sp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3FAE9B06-FDFB-7076-7AD7-67263C4671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3124200"/>
            <a:ext cx="7772400" cy="32766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Students at CUNY colleges generally commute an hour each way. Many don’t like it. “I get so sleepy on the train,” says Alex Gomez, a Lehman College junior, majoring in English. “I wish I had found a college in Queens instead of the Bronx.”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>
            <a:extLst>
              <a:ext uri="{FF2B5EF4-FFF2-40B4-BE49-F238E27FC236}">
                <a16:creationId xmlns:a16="http://schemas.microsoft.com/office/drawing/2014/main" id="{15A18EA2-42A3-CB5A-3FD9-4751305D15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Break up quotes into two parts:</a:t>
            </a:r>
          </a:p>
        </p:txBody>
      </p:sp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7587BEFA-15C1-D829-D9AE-014D0A07AF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Not: </a:t>
            </a:r>
            <a:r>
              <a:rPr lang="en-US" altLang="en-US" dirty="0">
                <a:ea typeface="ＭＳ Ｐゴシック" panose="020B0600070205080204" pitchFamily="34" charset="-128"/>
              </a:rPr>
              <a:t>“I love coffee. It helps me wake up in the morning, and I can hardly get through the day without it,” says Cynthia Reyes, 22.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b="1" dirty="0">
                <a:ea typeface="ＭＳ Ｐゴシック" panose="020B0600070205080204" pitchFamily="34" charset="-128"/>
              </a:rPr>
              <a:t>Better: </a:t>
            </a:r>
            <a:r>
              <a:rPr lang="en-US" altLang="en-US" dirty="0">
                <a:ea typeface="ＭＳ Ｐゴシック" panose="020B0600070205080204" pitchFamily="34" charset="-128"/>
              </a:rPr>
              <a:t>“I love coffee,” says Cynthia Reyes, 22. “I can hardly get through the day without it.” 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>
            <a:extLst>
              <a:ext uri="{FF2B5EF4-FFF2-40B4-BE49-F238E27FC236}">
                <a16:creationId xmlns:a16="http://schemas.microsoft.com/office/drawing/2014/main" id="{CC18A3A7-B707-EA2F-18A0-84A2D7A26B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Include links</a:t>
            </a:r>
          </a:p>
        </p:txBody>
      </p:sp>
      <p:sp>
        <p:nvSpPr>
          <p:cNvPr id="22530" name="Content Placeholder 2">
            <a:extLst>
              <a:ext uri="{FF2B5EF4-FFF2-40B4-BE49-F238E27FC236}">
                <a16:creationId xmlns:a16="http://schemas.microsoft.com/office/drawing/2014/main" id="{4BFC7F91-6F10-DAB2-EDF2-DD523891D8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Many New Yorkers reacted to former Mayor Eric Adams’s </a:t>
            </a:r>
            <a:r>
              <a:rPr lang="en-US" altLang="en-US" u="sng" dirty="0">
                <a:ea typeface="ＭＳ Ｐゴシック" panose="020B0600070205080204" pitchFamily="34" charset="-128"/>
              </a:rPr>
              <a:t>comments about his indictment</a:t>
            </a:r>
            <a:r>
              <a:rPr lang="en-US" altLang="en-US" dirty="0">
                <a:ea typeface="ＭＳ Ｐゴシック" panose="020B0600070205080204" pitchFamily="34" charset="-128"/>
              </a:rPr>
              <a:t>. </a:t>
            </a:r>
          </a:p>
          <a:p>
            <a:pPr marL="0" indent="0">
              <a:buFontTx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Some believe Spanish should be mandatory for faculty members because of the </a:t>
            </a:r>
            <a:r>
              <a:rPr lang="en-US" altLang="en-US" u="sng" dirty="0">
                <a:ea typeface="ＭＳ Ｐゴシック" panose="020B0600070205080204" pitchFamily="34" charset="-128"/>
              </a:rPr>
              <a:t>large number </a:t>
            </a:r>
            <a:r>
              <a:rPr lang="en-US" altLang="en-US" dirty="0">
                <a:ea typeface="ＭＳ Ｐゴシック" panose="020B0600070205080204" pitchFamily="34" charset="-128"/>
              </a:rPr>
              <a:t>of Latino students at CUNY.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>
            <a:extLst>
              <a:ext uri="{FF2B5EF4-FFF2-40B4-BE49-F238E27FC236}">
                <a16:creationId xmlns:a16="http://schemas.microsoft.com/office/drawing/2014/main" id="{F2B3A7C2-0E03-A6B9-7D03-F7477DA06D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686800" cy="1143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Pay attention to grammar 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 sz="4000" b="1">
                <a:ea typeface="ＭＳ Ｐゴシック" panose="020B0600070205080204" pitchFamily="34" charset="-128"/>
              </a:rPr>
              <a:t>Avoid….</a:t>
            </a:r>
          </a:p>
        </p:txBody>
      </p:sp>
      <p:sp>
        <p:nvSpPr>
          <p:cNvPr id="23554" name="Content Placeholder 2">
            <a:extLst>
              <a:ext uri="{FF2B5EF4-FFF2-40B4-BE49-F238E27FC236}">
                <a16:creationId xmlns:a16="http://schemas.microsoft.com/office/drawing/2014/main" id="{6A9BFA6E-5A6D-26A6-0471-5E90CAF5382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7772400" cy="41148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b="1">
                <a:ea typeface="ＭＳ Ｐゴシック" panose="020B0600070205080204" pitchFamily="34" charset="-128"/>
              </a:rPr>
              <a:t>Passive voice (uck) </a:t>
            </a:r>
          </a:p>
          <a:p>
            <a:pPr marL="0" indent="0">
              <a:buFontTx/>
              <a:buNone/>
            </a:pPr>
            <a:endParaRPr lang="en-US" altLang="en-US" b="1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r>
              <a:rPr lang="en-US" altLang="en-US" b="1">
                <a:ea typeface="ＭＳ Ｐゴシック" panose="020B0600070205080204" pitchFamily="34" charset="-128"/>
              </a:rPr>
              <a:t>Not: </a:t>
            </a:r>
            <a:r>
              <a:rPr lang="en-US" altLang="en-US">
                <a:ea typeface="ＭＳ Ｐゴシック" panose="020B0600070205080204" pitchFamily="34" charset="-128"/>
              </a:rPr>
              <a:t>Passive voice should be avoided by journalism students. </a:t>
            </a:r>
          </a:p>
          <a:p>
            <a:pPr marL="0" indent="0">
              <a:buFontTx/>
              <a:buNone/>
            </a:pPr>
            <a:r>
              <a:rPr lang="en-US" altLang="en-US" b="1">
                <a:ea typeface="ＭＳ Ｐゴシック" panose="020B0600070205080204" pitchFamily="34" charset="-128"/>
              </a:rPr>
              <a:t>Better: </a:t>
            </a:r>
            <a:r>
              <a:rPr lang="en-US" altLang="en-US">
                <a:ea typeface="ＭＳ Ｐゴシック" panose="020B0600070205080204" pitchFamily="34" charset="-128"/>
              </a:rPr>
              <a:t>Journalism students should avoid passive voice. </a:t>
            </a:r>
          </a:p>
          <a:p>
            <a:pPr marL="0" indent="0">
              <a:buFontTx/>
              <a:buNone/>
            </a:pPr>
            <a:endParaRPr lang="en-US" altLang="en-US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r>
              <a:rPr lang="en-US" altLang="en-US" b="1">
                <a:ea typeface="ＭＳ Ｐゴシック" panose="020B0600070205080204" pitchFamily="34" charset="-128"/>
              </a:rPr>
              <a:t>Long complicated sentences </a:t>
            </a:r>
            <a:r>
              <a:rPr lang="en-US" altLang="en-US" sz="2400">
                <a:ea typeface="ＭＳ Ｐゴシック" panose="020B0600070205080204" pitchFamily="34" charset="-128"/>
              </a:rPr>
              <a:t>(you know what these are – simplify)</a:t>
            </a:r>
            <a:endParaRPr lang="en-US" altLang="en-US" sz="2400" b="1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>
            <a:extLst>
              <a:ext uri="{FF2B5EF4-FFF2-40B4-BE49-F238E27FC236}">
                <a16:creationId xmlns:a16="http://schemas.microsoft.com/office/drawing/2014/main" id="{A0F49A8E-4EFD-210D-E172-7E098EC70C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ea typeface="ＭＳ Ｐゴシック" panose="020B0600070205080204" pitchFamily="34" charset="-128"/>
              </a:rPr>
              <a:t>Avoid: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E27162-EF2B-424F-660D-BA1AE0BC7BBD}"/>
              </a:ext>
            </a:extLst>
          </p:cNvPr>
          <p:cNvSpPr txBox="1"/>
          <p:nvPr/>
        </p:nvSpPr>
        <p:spPr>
          <a:xfrm>
            <a:off x="533400" y="2057400"/>
            <a:ext cx="8229599" cy="4339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/>
              <a:t>Repetition of words and phrases</a:t>
            </a:r>
          </a:p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en-US" sz="2800" b="1" dirty="0"/>
              <a:t>Not: </a:t>
            </a:r>
            <a:r>
              <a:rPr lang="en-US" sz="2800" dirty="0"/>
              <a:t>He decided to </a:t>
            </a:r>
            <a:r>
              <a:rPr lang="en-US" sz="2800" dirty="0">
                <a:highlight>
                  <a:srgbClr val="FFFF00"/>
                </a:highlight>
              </a:rPr>
              <a:t>stop by </a:t>
            </a:r>
            <a:r>
              <a:rPr lang="en-US" sz="2800" dirty="0"/>
              <a:t>the grocery store to pick up some cereal. Remembering he had an overdue book, he also </a:t>
            </a:r>
            <a:r>
              <a:rPr lang="en-US" sz="2800" dirty="0">
                <a:highlight>
                  <a:srgbClr val="FFFF00"/>
                </a:highlight>
              </a:rPr>
              <a:t>stopped by </a:t>
            </a:r>
            <a:r>
              <a:rPr lang="en-US" sz="2800" dirty="0"/>
              <a:t>the library. </a:t>
            </a:r>
          </a:p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en-US" sz="2800" b="1" dirty="0"/>
              <a:t>Better: </a:t>
            </a:r>
            <a:r>
              <a:rPr lang="en-US" sz="2800" dirty="0"/>
              <a:t>He decided to stop by the grocery store to pick up some cereal. Remembering he had an overdue book, he also went to the library. 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>
            <a:extLst>
              <a:ext uri="{FF2B5EF4-FFF2-40B4-BE49-F238E27FC236}">
                <a16:creationId xmlns:a16="http://schemas.microsoft.com/office/drawing/2014/main" id="{C32E9661-D753-ED9E-1C27-930B53CAA1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Vary types of sentences </a:t>
            </a:r>
          </a:p>
        </p:txBody>
      </p:sp>
      <p:sp>
        <p:nvSpPr>
          <p:cNvPr id="27650" name="TextBox 2">
            <a:extLst>
              <a:ext uri="{FF2B5EF4-FFF2-40B4-BE49-F238E27FC236}">
                <a16:creationId xmlns:a16="http://schemas.microsoft.com/office/drawing/2014/main" id="{764D4A21-F006-B52D-BF79-3752102CD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471738"/>
            <a:ext cx="792480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b="1"/>
              <a:t>Not: </a:t>
            </a:r>
            <a:r>
              <a:rPr lang="en-US" altLang="en-US" sz="2800"/>
              <a:t>He stayed up late studying for midterm exams. He didn’t fall asleep until sunrise. He felt like crap the next day. </a:t>
            </a:r>
          </a:p>
          <a:p>
            <a:endParaRPr lang="en-US" altLang="en-US" sz="2800"/>
          </a:p>
          <a:p>
            <a:r>
              <a:rPr lang="en-US" altLang="en-US" sz="2800" b="1"/>
              <a:t>Better: </a:t>
            </a:r>
            <a:r>
              <a:rPr lang="en-US" altLang="en-US" sz="2800"/>
              <a:t>He stayed up late studying for midterm exams, finally falling asleep at sunrise. The next day he felt like crap.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4">
            <a:extLst>
              <a:ext uri="{FF2B5EF4-FFF2-40B4-BE49-F238E27FC236}">
                <a16:creationId xmlns:a16="http://schemas.microsoft.com/office/drawing/2014/main" id="{000BA959-5E51-2298-7F7A-7DE7FDE43E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Avoid: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0D2BE2-83F8-2946-8850-C6CB5DE0630B}"/>
              </a:ext>
            </a:extLst>
          </p:cNvPr>
          <p:cNvSpPr/>
          <p:nvPr/>
        </p:nvSpPr>
        <p:spPr>
          <a:xfrm>
            <a:off x="342900" y="1905000"/>
            <a:ext cx="84582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en-US" b="1" dirty="0"/>
              <a:t>Unnecessary words/phrases </a:t>
            </a:r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b="1" dirty="0"/>
              <a:t>Not: </a:t>
            </a:r>
            <a:r>
              <a:rPr lang="en-US" altLang="en-US" dirty="0"/>
              <a:t>Tuesday morning subway service slowed to a crawl, </a:t>
            </a:r>
            <a:r>
              <a:rPr lang="en-US" altLang="en-US" dirty="0">
                <a:highlight>
                  <a:srgbClr val="FFFF00"/>
                </a:highlight>
              </a:rPr>
              <a:t>due to the fact</a:t>
            </a:r>
            <a:r>
              <a:rPr lang="en-US" altLang="en-US" dirty="0"/>
              <a:t> it had snowed all night. </a:t>
            </a:r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b="1" dirty="0"/>
              <a:t>Cleaner: </a:t>
            </a:r>
            <a:r>
              <a:rPr lang="en-US" altLang="en-US" dirty="0"/>
              <a:t>Overnight snowfall caused Tuesday morning subway service to slow to a crawl. </a:t>
            </a:r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b="1" dirty="0"/>
              <a:t>Not: </a:t>
            </a:r>
            <a:r>
              <a:rPr lang="en-US" altLang="en-US" dirty="0"/>
              <a:t>She only watched SNL </a:t>
            </a:r>
            <a:r>
              <a:rPr lang="en-US" altLang="en-US" dirty="0">
                <a:highlight>
                  <a:srgbClr val="FFFF00"/>
                </a:highlight>
              </a:rPr>
              <a:t>in order</a:t>
            </a:r>
            <a:r>
              <a:rPr lang="en-US" altLang="en-US" dirty="0"/>
              <a:t> to see </a:t>
            </a:r>
            <a:r>
              <a:rPr lang="en-US" altLang="en-US" dirty="0" err="1"/>
              <a:t>JLo</a:t>
            </a:r>
            <a:r>
              <a:rPr lang="en-US" altLang="en-US" dirty="0"/>
              <a:t>. </a:t>
            </a:r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b="1" dirty="0"/>
              <a:t>Better: </a:t>
            </a:r>
            <a:r>
              <a:rPr lang="en-US" altLang="en-US" dirty="0"/>
              <a:t>She only watched SNL to see </a:t>
            </a:r>
            <a:r>
              <a:rPr lang="en-US" altLang="en-US" dirty="0" err="1"/>
              <a:t>JLo</a:t>
            </a:r>
            <a:r>
              <a:rPr lang="en-US" altLang="en-US" dirty="0"/>
              <a:t>. </a:t>
            </a:r>
          </a:p>
          <a:p>
            <a:pPr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>
            <a:extLst>
              <a:ext uri="{FF2B5EF4-FFF2-40B4-BE49-F238E27FC236}">
                <a16:creationId xmlns:a16="http://schemas.microsoft.com/office/drawing/2014/main" id="{D2BA0D7C-5371-4F99-286D-1EE7303B12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Cut down on  </a:t>
            </a:r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3C036665-5403-FADD-7CCE-A438C39942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447800"/>
            <a:ext cx="7772400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/>
              <a:t>The “to be” verb as best you can (is, are, were). Use active verbs instead. </a:t>
            </a:r>
          </a:p>
          <a:p>
            <a:endParaRPr lang="en-US" altLang="en-US" dirty="0"/>
          </a:p>
          <a:p>
            <a:r>
              <a:rPr lang="en-US" altLang="en-US" b="1" dirty="0"/>
              <a:t>Not: </a:t>
            </a:r>
            <a:r>
              <a:rPr lang="en-US" altLang="en-US" dirty="0"/>
              <a:t>The election of Zohran Mamdani as mayor was the introduction of a new era. </a:t>
            </a:r>
          </a:p>
          <a:p>
            <a:endParaRPr lang="en-US" altLang="en-US" dirty="0"/>
          </a:p>
          <a:p>
            <a:r>
              <a:rPr lang="en-US" altLang="en-US" b="1" dirty="0"/>
              <a:t>Better: </a:t>
            </a:r>
            <a:r>
              <a:rPr lang="en-US" altLang="en-US" dirty="0"/>
              <a:t>The election of Zohran Mamdani as mayor introduced/kicked off/marked the beginning of a new era. </a:t>
            </a:r>
          </a:p>
          <a:p>
            <a:endParaRPr lang="en-US" altLang="en-US" dirty="0"/>
          </a:p>
          <a:p>
            <a:r>
              <a:rPr lang="en-US" altLang="en-US" b="1" dirty="0"/>
              <a:t>Not: </a:t>
            </a:r>
            <a:r>
              <a:rPr lang="en-US" altLang="en-US" dirty="0"/>
              <a:t>The reason this made him sneeze was because he was allergic to pollen. </a:t>
            </a:r>
          </a:p>
          <a:p>
            <a:endParaRPr lang="en-US" altLang="en-US" dirty="0"/>
          </a:p>
          <a:p>
            <a:r>
              <a:rPr lang="en-US" altLang="en-US" b="1" dirty="0"/>
              <a:t>Better: </a:t>
            </a:r>
            <a:r>
              <a:rPr lang="en-US" altLang="en-US" dirty="0"/>
              <a:t>An allergy to pollen made him sneeze. 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>
            <a:extLst>
              <a:ext uri="{FF2B5EF4-FFF2-40B4-BE49-F238E27FC236}">
                <a16:creationId xmlns:a16="http://schemas.microsoft.com/office/drawing/2014/main" id="{99D20573-7213-C756-F2D9-0798E52C91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Avoid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7AAF89-9E65-796F-72F3-AF03D5AD0E2C}"/>
              </a:ext>
            </a:extLst>
          </p:cNvPr>
          <p:cNvSpPr/>
          <p:nvPr/>
        </p:nvSpPr>
        <p:spPr>
          <a:xfrm>
            <a:off x="718457" y="2133600"/>
            <a:ext cx="83058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en-US" b="1" dirty="0"/>
              <a:t>All forms of there is/there are/there were</a:t>
            </a:r>
          </a:p>
          <a:p>
            <a:pPr>
              <a:defRPr/>
            </a:pPr>
            <a:endParaRPr lang="en-US" b="1" dirty="0"/>
          </a:p>
          <a:p>
            <a:pPr>
              <a:defRPr/>
            </a:pPr>
            <a:r>
              <a:rPr lang="en-US" b="1" dirty="0"/>
              <a:t>Not: </a:t>
            </a:r>
            <a:r>
              <a:rPr lang="en-US" dirty="0">
                <a:highlight>
                  <a:srgbClr val="FFFF00"/>
                </a:highlight>
              </a:rPr>
              <a:t>There are </a:t>
            </a:r>
            <a:r>
              <a:rPr lang="en-US" dirty="0"/>
              <a:t>parents who don’t believe in vaccinating their kids.</a:t>
            </a:r>
          </a:p>
          <a:p>
            <a:pPr>
              <a:defRPr/>
            </a:pPr>
            <a:r>
              <a:rPr lang="en-US" dirty="0"/>
              <a:t> </a:t>
            </a:r>
            <a:endParaRPr lang="en-US" b="1" dirty="0"/>
          </a:p>
          <a:p>
            <a:pPr>
              <a:defRPr/>
            </a:pPr>
            <a:r>
              <a:rPr lang="en-US" b="1" dirty="0"/>
              <a:t>Better: </a:t>
            </a:r>
            <a:r>
              <a:rPr lang="en-US" dirty="0"/>
              <a:t>Some parents don’t believe in vaccinating their kids. </a:t>
            </a:r>
          </a:p>
          <a:p>
            <a:pPr>
              <a:defRPr/>
            </a:pPr>
            <a:endParaRPr lang="en-US" b="1" dirty="0"/>
          </a:p>
          <a:p>
            <a:pPr>
              <a:defRPr/>
            </a:pPr>
            <a:r>
              <a:rPr lang="en-US" b="1" dirty="0"/>
              <a:t>Not: </a:t>
            </a:r>
            <a:r>
              <a:rPr lang="en-US" dirty="0">
                <a:highlight>
                  <a:srgbClr val="FFFF00"/>
                </a:highlight>
              </a:rPr>
              <a:t>There are </a:t>
            </a:r>
            <a:r>
              <a:rPr lang="en-US" dirty="0"/>
              <a:t>many dangers skiers face every day. </a:t>
            </a:r>
          </a:p>
          <a:p>
            <a:pPr>
              <a:defRPr/>
            </a:pPr>
            <a:endParaRPr lang="en-US" b="1" dirty="0"/>
          </a:p>
          <a:p>
            <a:pPr>
              <a:defRPr/>
            </a:pPr>
            <a:r>
              <a:rPr lang="en-US" b="1" dirty="0"/>
              <a:t>Better: </a:t>
            </a:r>
            <a:r>
              <a:rPr lang="en-US" dirty="0"/>
              <a:t>Skiers face many dangers every day. </a:t>
            </a:r>
            <a:endParaRPr lang="en-US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 descr="A picture containing text, sky, sign&#10;&#10;Description automatically generated">
            <a:extLst>
              <a:ext uri="{FF2B5EF4-FFF2-40B4-BE49-F238E27FC236}">
                <a16:creationId xmlns:a16="http://schemas.microsoft.com/office/drawing/2014/main" id="{C2321C51-F64A-3568-48A7-6D4B4E415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667000"/>
            <a:ext cx="4910138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2">
            <a:extLst>
              <a:ext uri="{FF2B5EF4-FFF2-40B4-BE49-F238E27FC236}">
                <a16:creationId xmlns:a16="http://schemas.microsoft.com/office/drawing/2014/main" id="{6F34A05F-A00A-B0EF-3FE7-EF29556E5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819400"/>
            <a:ext cx="3673475" cy="275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2B1A08-83BD-5947-E26C-A002E4702515}"/>
              </a:ext>
            </a:extLst>
          </p:cNvPr>
          <p:cNvSpPr txBox="1"/>
          <p:nvPr/>
        </p:nvSpPr>
        <p:spPr>
          <a:xfrm>
            <a:off x="838200" y="680947"/>
            <a:ext cx="60198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3200" b="1" dirty="0">
                <a:ea typeface="ＭＳ Ｐゴシック" panose="020B0600070205080204" pitchFamily="34" charset="-128"/>
              </a:rPr>
              <a:t>Finally, spell check and read over all work – at best out loud and more than once</a:t>
            </a:r>
            <a:endParaRPr lang="en-US" sz="32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>
            <a:extLst>
              <a:ext uri="{FF2B5EF4-FFF2-40B4-BE49-F238E27FC236}">
                <a16:creationId xmlns:a16="http://schemas.microsoft.com/office/drawing/2014/main" id="{57FA79BE-59AB-32A4-D9C1-EECB07FC26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My personal fav…</a:t>
            </a:r>
          </a:p>
        </p:txBody>
      </p:sp>
      <p:pic>
        <p:nvPicPr>
          <p:cNvPr id="31746" name="Picture 3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9C7347A4-D576-4471-0817-54A5E08F6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05000"/>
            <a:ext cx="5816600" cy="411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2804</TotalTime>
  <Words>742</Words>
  <Application>Microsoft Macintosh PowerPoint</Application>
  <PresentationFormat>On-screen Show (4:3)</PresentationFormat>
  <Paragraphs>75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ＭＳ Ｐゴシック</vt:lpstr>
      <vt:lpstr>Arial</vt:lpstr>
      <vt:lpstr>Times New Roman</vt:lpstr>
      <vt:lpstr>Office Theme</vt:lpstr>
      <vt:lpstr>PowerPoint Presentation</vt:lpstr>
      <vt:lpstr>An editor’s job: to improve the writing and be the writer’s best friend, ride-or-die.</vt:lpstr>
      <vt:lpstr>PowerPoint Presentation</vt:lpstr>
      <vt:lpstr>What you should look for:</vt:lpstr>
      <vt:lpstr> Critique with kindness but honesty.   Writing’s hard. Start with something positive.   </vt:lpstr>
      <vt:lpstr>Make sure the story has:</vt:lpstr>
      <vt:lpstr>Are your paragraphs too long? In general each should have just one point, supported by a quote or stat</vt:lpstr>
      <vt:lpstr>Break up quotes into two parts:</vt:lpstr>
      <vt:lpstr>Include links</vt:lpstr>
      <vt:lpstr>Pay attention to grammar  Avoid….</vt:lpstr>
      <vt:lpstr>Avoid: </vt:lpstr>
      <vt:lpstr>Vary types of sentences </vt:lpstr>
      <vt:lpstr>Avoid:</vt:lpstr>
      <vt:lpstr>Cut down on  </vt:lpstr>
      <vt:lpstr>Avoid </vt:lpstr>
      <vt:lpstr>PowerPoint Presentation</vt:lpstr>
      <vt:lpstr>My personal fav…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Cheerleader kills 10-foot-long alligator </dc:title>
  <dc:creator>linda v</dc:creator>
  <cp:lastModifiedBy>Linda Villarosa</cp:lastModifiedBy>
  <cp:revision>24</cp:revision>
  <dcterms:created xsi:type="dcterms:W3CDTF">2011-02-24T12:12:43Z</dcterms:created>
  <dcterms:modified xsi:type="dcterms:W3CDTF">2026-02-23T15:46:43Z</dcterms:modified>
</cp:coreProperties>
</file>