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8" r:id="rId2"/>
    <p:sldId id="284" r:id="rId3"/>
    <p:sldId id="329" r:id="rId4"/>
    <p:sldId id="349" r:id="rId5"/>
    <p:sldId id="292" r:id="rId6"/>
    <p:sldId id="344" r:id="rId7"/>
    <p:sldId id="288" r:id="rId8"/>
    <p:sldId id="331" r:id="rId9"/>
    <p:sldId id="323" r:id="rId10"/>
    <p:sldId id="347" r:id="rId11"/>
    <p:sldId id="293" r:id="rId12"/>
    <p:sldId id="294" r:id="rId13"/>
    <p:sldId id="298" r:id="rId14"/>
    <p:sldId id="305" r:id="rId15"/>
    <p:sldId id="314" r:id="rId16"/>
    <p:sldId id="257" r:id="rId17"/>
    <p:sldId id="258" r:id="rId18"/>
    <p:sldId id="322" r:id="rId19"/>
    <p:sldId id="348" r:id="rId20"/>
    <p:sldId id="313" r:id="rId21"/>
    <p:sldId id="312" r:id="rId22"/>
    <p:sldId id="346" r:id="rId23"/>
    <p:sldId id="343" r:id="rId24"/>
    <p:sldId id="339" r:id="rId25"/>
    <p:sldId id="345" r:id="rId26"/>
    <p:sldId id="341" r:id="rId27"/>
    <p:sldId id="342" r:id="rId28"/>
    <p:sldId id="336" r:id="rId29"/>
    <p:sldId id="350" r:id="rId30"/>
    <p:sldId id="338" r:id="rId31"/>
    <p:sldId id="337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9"/>
    <p:restoredTop sz="94689"/>
  </p:normalViewPr>
  <p:slideViewPr>
    <p:cSldViewPr>
      <p:cViewPr varScale="1">
        <p:scale>
          <a:sx n="94" d="100"/>
          <a:sy n="94" d="100"/>
        </p:scale>
        <p:origin x="2208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3E9F4B-4A67-5107-D6FA-35659ABB1F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69B445-0B9D-C234-412C-C2AD1A32F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CA8FBD-C962-ED1B-12B3-585144F7E6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504B4-84E3-F545-91DA-76320AFEF4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79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F82F61-ED49-E700-12CA-F1CBC7A82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4EA7B8-C9A7-1F17-72B4-A19CF13C8E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EADF65-3D29-7FF9-4181-80E422325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96C5E-12B3-7644-AD65-9504DBD7F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68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B8E47D-A7B3-2F31-73BC-F5EED4B67B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CC1641-0529-56B8-36CE-A97A90B6CE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3411C-920D-95E2-BBBA-753DBC27E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CF7C7-15BE-F349-B8C6-480E5642B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9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C5809C-57C9-0A24-DA13-B632E11D9F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45E7C9-80C1-F517-D4E2-9C1D744241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FC168-4897-E669-4206-1E28CB7E38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2DA01-8E71-7B4B-8E44-CD6F08152C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97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79F7DC3-D761-B557-3E47-083D14D750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C5E09F-4A47-3D86-2B31-309CCC8E0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B4027E-7D42-555D-8EBF-2D90B43DC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922DA-0595-1F42-A0E8-5C50122846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70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5A183E-46F5-D992-A989-E80A165E3C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6277406-62AE-0D1B-EE8E-496D2DE569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AAC7C1-90A6-CD77-B3CE-2C0664A2D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178AA-CA20-6540-B1E0-4E4AA0FADA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51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673BA9A-F2FC-1957-CC88-380E5EE7D4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0E034E8-9D74-B381-7796-446CB24CC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C94ACF-7D7E-C25C-56D1-DE7E7C1E7F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9D968-9B4C-B24B-B8CD-1B052A3E7A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66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03A6C8-0F65-37DB-DA19-42D113BE3A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5C83AF-DF72-8827-AC1D-2EEE27BC7F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8D092B-D92B-A5F7-07FD-527DE2ED26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3AD2D-3C57-1449-9130-10DA866BB9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55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E57F4-110D-DACF-77EA-FDE369609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81F1FF-BB80-2FB4-CFA7-12FD9FA53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C177F0-5018-4005-70F2-3F298A0EBC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AA821-1D5D-7E4E-AB7C-6AC32523FE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48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FAD7B-43B4-7AD7-B1FC-90CC1F1E24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5530FF-5D4A-EA85-2CD4-9C9F15EE89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4EB0E2-7BC1-2068-C998-F25F7AB39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AAB27-1E3C-9841-8F53-C9BB865AE4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906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0DC915-A6FD-1379-7D11-25C6B80103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A22027-EFA2-1469-FCFD-71243685DF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F4616B-F27B-B23C-B133-09AC2F7B40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6AEE-98EE-5F44-BE65-4AC2C485EB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09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F091674-6F19-4718-647A-60F83CD0D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42679F-624E-513B-AEA2-2C4918B7A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B801975-BA31-B264-68C4-63A3AFA9EE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C876AEE-4DA0-8DC3-0CF4-4CC2EC221E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91BCAC-E6F6-15E7-B5F3-1B16A42CF5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FB66D91-0BAC-3647-A9B9-1F93EAE1E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atisserielesambassades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34A7510C-E624-9F1F-4F71-A75D9195B6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altLang="en-US" sz="6000" dirty="0">
                <a:ea typeface="ＭＳ Ｐゴシック" panose="020B0600070205080204" pitchFamily="34" charset="-128"/>
              </a:rPr>
              <a:t>The Feature Story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F5A5320E-189A-905B-947E-2A651ACD529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609600"/>
            <a:ext cx="76962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difference between a news story and a feature story</a:t>
            </a:r>
          </a:p>
        </p:txBody>
      </p:sp>
      <p:pic>
        <p:nvPicPr>
          <p:cNvPr id="14338" name="Picture 1">
            <a:extLst>
              <a:ext uri="{FF2B5EF4-FFF2-40B4-BE49-F238E27FC236}">
                <a16:creationId xmlns:a16="http://schemas.microsoft.com/office/drawing/2014/main" id="{E2832FCE-CC5B-295F-3BAC-E8FF0149B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492" y="1905000"/>
            <a:ext cx="381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2">
            <a:extLst>
              <a:ext uri="{FF2B5EF4-FFF2-40B4-BE49-F238E27FC236}">
                <a16:creationId xmlns:a16="http://schemas.microsoft.com/office/drawing/2014/main" id="{899F7433-148C-478F-DA8E-714DB6038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9" y="2574081"/>
            <a:ext cx="450715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rotesting&#10;&#10;Description automatically generated with low confidence">
            <a:extLst>
              <a:ext uri="{FF2B5EF4-FFF2-40B4-BE49-F238E27FC236}">
                <a16:creationId xmlns:a16="http://schemas.microsoft.com/office/drawing/2014/main" id="{94AD79E6-A5A9-54E2-BB89-86AB792A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62150"/>
            <a:ext cx="3963521" cy="3086100"/>
          </a:xfrm>
          <a:prstGeom prst="rect">
            <a:avLst/>
          </a:prstGeom>
        </p:spPr>
      </p:pic>
      <p:pic>
        <p:nvPicPr>
          <p:cNvPr id="5" name="Picture 4" descr="A red book cover&#10;&#10;Description automatically generated with medium confidence">
            <a:extLst>
              <a:ext uri="{FF2B5EF4-FFF2-40B4-BE49-F238E27FC236}">
                <a16:creationId xmlns:a16="http://schemas.microsoft.com/office/drawing/2014/main" id="{91E81A3B-BC6C-1E36-5CC9-3C1EB31FB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57200"/>
            <a:ext cx="4174837" cy="518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4653CA-C6BA-1455-99BC-44E8B82772B7}"/>
              </a:ext>
            </a:extLst>
          </p:cNvPr>
          <p:cNvSpPr txBox="1"/>
          <p:nvPr/>
        </p:nvSpPr>
        <p:spPr>
          <a:xfrm>
            <a:off x="752354" y="1458410"/>
            <a:ext cx="3151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news story May 3,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FE4AB2-A0CB-C316-3624-8FB0243FCB42}"/>
              </a:ext>
            </a:extLst>
          </p:cNvPr>
          <p:cNvSpPr txBox="1"/>
          <p:nvPr/>
        </p:nvSpPr>
        <p:spPr>
          <a:xfrm>
            <a:off x="4724400" y="5908269"/>
            <a:ext cx="3594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Feature story May 23, 2022</a:t>
            </a:r>
          </a:p>
        </p:txBody>
      </p:sp>
    </p:spTree>
    <p:extLst>
      <p:ext uri="{BB962C8B-B14F-4D97-AF65-F5344CB8AC3E}">
        <p14:creationId xmlns:p14="http://schemas.microsoft.com/office/powerpoint/2010/main" val="3344371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New York Times Jan. 7, 2021 front page">
            <a:extLst>
              <a:ext uri="{FF2B5EF4-FFF2-40B4-BE49-F238E27FC236}">
                <a16:creationId xmlns:a16="http://schemas.microsoft.com/office/drawing/2014/main" id="{BEBAAA86-07AA-ADEF-3034-81E301180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465" y="1123526"/>
            <a:ext cx="2637932" cy="504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42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climbing a building&#10;&#10;AI-generated content may be incorrect.">
            <a:extLst>
              <a:ext uri="{FF2B5EF4-FFF2-40B4-BE49-F238E27FC236}">
                <a16:creationId xmlns:a16="http://schemas.microsoft.com/office/drawing/2014/main" id="{C5448F02-3743-5099-8961-D56C84812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007" y="2010989"/>
            <a:ext cx="2653008" cy="2829876"/>
          </a:xfrm>
          <a:prstGeom prst="rect">
            <a:avLst/>
          </a:prstGeom>
        </p:spPr>
      </p:pic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9694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oup of people holding flags&#10;&#10;AI-generated content may be incorrect.">
            <a:extLst>
              <a:ext uri="{FF2B5EF4-FFF2-40B4-BE49-F238E27FC236}">
                <a16:creationId xmlns:a16="http://schemas.microsoft.com/office/drawing/2014/main" id="{399160C5-09C3-75F1-568D-D5824E577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751" y="1295401"/>
            <a:ext cx="2868879" cy="394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66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70DCB96F-76F8-03EF-07FE-5A45D1BEF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686800" cy="1143000"/>
          </a:xfrm>
        </p:spPr>
        <p:txBody>
          <a:bodyPr/>
          <a:lstStyle/>
          <a:p>
            <a:r>
              <a:rPr lang="en-US" altLang="en-US" sz="5400" dirty="0">
                <a:ea typeface="ＭＳ Ｐゴシック" panose="020B0600070205080204" pitchFamily="34" charset="-128"/>
              </a:rPr>
              <a:t>Newsy Feature Stories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C4035707-7EC4-3E3B-5522-25C3781C5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44548"/>
            <a:ext cx="7772400" cy="3124200"/>
          </a:xfrm>
        </p:spPr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A story that follows a news story.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Doesn’t have to be exactly the next day – could be a few days later, weeks, months, years.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Often look at the “why”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It can be a profile, news feature, trend article, op-ed, graphic, etc.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5458A5-24DC-EBEC-6B8F-63E7BC29C4C7}"/>
              </a:ext>
            </a:extLst>
          </p:cNvPr>
          <p:cNvSpPr txBox="1"/>
          <p:nvPr/>
        </p:nvSpPr>
        <p:spPr>
          <a:xfrm>
            <a:off x="971834" y="473501"/>
            <a:ext cx="7200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(news) </a:t>
            </a:r>
            <a:r>
              <a:rPr lang="en-US" dirty="0"/>
              <a:t>Conservative “activist” Charlie Kirk killed during event in Orem, Utah on September 10,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1224F-E62E-7B6E-7D4F-E2286A014057}"/>
              </a:ext>
            </a:extLst>
          </p:cNvPr>
          <p:cNvSpPr txBox="1"/>
          <p:nvPr/>
        </p:nvSpPr>
        <p:spPr>
          <a:xfrm>
            <a:off x="1419367" y="3957851"/>
            <a:ext cx="5620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(feature) </a:t>
            </a:r>
            <a:r>
              <a:rPr lang="en-US" dirty="0"/>
              <a:t>The future of Turning Point USA </a:t>
            </a:r>
          </a:p>
        </p:txBody>
      </p:sp>
      <p:pic>
        <p:nvPicPr>
          <p:cNvPr id="2052" name="Picture 4" descr="Erika Kirk called 'Esther of 21st Century': What to know about prophecy on  new TPUSA CEO | Hindustan Times">
            <a:extLst>
              <a:ext uri="{FF2B5EF4-FFF2-40B4-BE49-F238E27FC236}">
                <a16:creationId xmlns:a16="http://schemas.microsoft.com/office/drawing/2014/main" id="{356F1DCD-2D78-BC3A-D87F-C1AA17BFE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3" y="4419516"/>
            <a:ext cx="4115937" cy="231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 man in a white shirt throws red &quot;Make America Great Again&quot; hats to a crowd.">
            <a:extLst>
              <a:ext uri="{FF2B5EF4-FFF2-40B4-BE49-F238E27FC236}">
                <a16:creationId xmlns:a16="http://schemas.microsoft.com/office/drawing/2014/main" id="{EE4CD8D5-E262-5D04-53C5-EF99C4958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964" y="1287586"/>
            <a:ext cx="3955703" cy="263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64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C595EE15-DF15-0945-AF19-F57A601D8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1143000"/>
          </a:xfrm>
        </p:spPr>
        <p:txBody>
          <a:bodyPr/>
          <a:lstStyle/>
          <a:p>
            <a:r>
              <a:rPr lang="en-US" altLang="en-US" sz="5000" b="1" dirty="0">
                <a:ea typeface="ＭＳ Ｐゴシック" panose="020B0600070205080204" pitchFamily="34" charset="-128"/>
              </a:rPr>
              <a:t>News vs feature 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AA60FC50-1BB0-9909-B20F-79CD691AEE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r>
              <a:rPr lang="en-US" altLang="en-US" sz="3800" dirty="0">
                <a:ea typeface="ＭＳ Ｐゴシック" panose="020B0600070205080204" pitchFamily="34" charset="-128"/>
              </a:rPr>
              <a:t>Though it must have news value, a feature is not rigidly tied to the news. 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Takes longer to report and write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Usually touches on a bigger issue than just the obvious.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5996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0EBAC68-2EE5-0624-707A-B6FF6B3D982D}"/>
              </a:ext>
            </a:extLst>
          </p:cNvPr>
          <p:cNvSpPr txBox="1"/>
          <p:nvPr/>
        </p:nvSpPr>
        <p:spPr>
          <a:xfrm>
            <a:off x="775553" y="970746"/>
            <a:ext cx="34289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highlight>
                  <a:srgbClr val="FFFF00"/>
                </a:highlight>
                <a:latin typeface="owners"/>
              </a:rPr>
              <a:t>(news) </a:t>
            </a:r>
            <a:r>
              <a:rPr lang="en-US" sz="2000" b="1" dirty="0">
                <a:solidFill>
                  <a:srgbClr val="000000"/>
                </a:solidFill>
                <a:latin typeface="owners"/>
              </a:rPr>
              <a:t>Academy Award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owners"/>
              </a:rPr>
              <a:t>Nominations 2026: </a:t>
            </a:r>
            <a:r>
              <a:rPr lang="en-US" sz="1600" dirty="0"/>
              <a:t>“Sinners” leads the pack with a record-breaking 16 Oscar nominations, including best picture. “One Battle After Another” received one nomination after another for a total of 13.</a:t>
            </a:r>
            <a:endParaRPr lang="en-US" sz="1600" b="1" i="0" u="none" strike="noStrike" dirty="0">
              <a:solidFill>
                <a:srgbClr val="000000"/>
              </a:solidFill>
              <a:effectLst/>
              <a:latin typeface="owner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22D75-48D6-4F77-48C5-0B640D3614B4}"/>
              </a:ext>
            </a:extLst>
          </p:cNvPr>
          <p:cNvSpPr txBox="1"/>
          <p:nvPr/>
        </p:nvSpPr>
        <p:spPr>
          <a:xfrm>
            <a:off x="4754039" y="1216967"/>
            <a:ext cx="37813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(feature) </a:t>
            </a:r>
          </a:p>
          <a:p>
            <a:r>
              <a:rPr lang="en-US" sz="2800" dirty="0"/>
              <a:t>Why Hollywood fell out of love with “Wicked” </a:t>
            </a:r>
          </a:p>
        </p:txBody>
      </p:sp>
      <p:pic>
        <p:nvPicPr>
          <p:cNvPr id="1026" name="Picture 2" descr="Ariana Grande Breaks Down in Tears in 'Wicked' Bubble">
            <a:extLst>
              <a:ext uri="{FF2B5EF4-FFF2-40B4-BE49-F238E27FC236}">
                <a16:creationId xmlns:a16="http://schemas.microsoft.com/office/drawing/2014/main" id="{FA826403-F0C8-57E0-933A-DE8C52048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039" y="2667000"/>
            <a:ext cx="3781301" cy="252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nners review: a breathtakingly horrific ode to Black mythology | The Verge">
            <a:extLst>
              <a:ext uri="{FF2B5EF4-FFF2-40B4-BE49-F238E27FC236}">
                <a16:creationId xmlns:a16="http://schemas.microsoft.com/office/drawing/2014/main" id="{54D21ED5-6B6D-10F8-728B-8A5AEF645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10" y="2966967"/>
            <a:ext cx="3348356" cy="337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07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>
            <a:extLst>
              <a:ext uri="{FF2B5EF4-FFF2-40B4-BE49-F238E27FC236}">
                <a16:creationId xmlns:a16="http://schemas.microsoft.com/office/drawing/2014/main" id="{2DC1DCB1-0421-9783-A843-6315F2493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676400"/>
            <a:ext cx="8077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800"/>
              <a:t>How else is a feature story different from a news story?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8BE4DC-DC31-7944-DBA8-079A09D4EBAE}"/>
              </a:ext>
            </a:extLst>
          </p:cNvPr>
          <p:cNvSpPr txBox="1"/>
          <p:nvPr/>
        </p:nvSpPr>
        <p:spPr>
          <a:xfrm>
            <a:off x="1066800" y="533400"/>
            <a:ext cx="7620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Has a different structure.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The storytelling is generally more creative.</a:t>
            </a:r>
          </a:p>
        </p:txBody>
      </p:sp>
      <p:pic>
        <p:nvPicPr>
          <p:cNvPr id="7" name="Picture 6" descr="A diagram of a story&#10;&#10;AI-generated content may be incorrect.">
            <a:extLst>
              <a:ext uri="{FF2B5EF4-FFF2-40B4-BE49-F238E27FC236}">
                <a16:creationId xmlns:a16="http://schemas.microsoft.com/office/drawing/2014/main" id="{495D9C20-710B-8F3D-071E-795ACB2D3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60" y="2496201"/>
            <a:ext cx="3548243" cy="4243779"/>
          </a:xfrm>
          <a:prstGeom prst="rect">
            <a:avLst/>
          </a:prstGeom>
        </p:spPr>
      </p:pic>
      <p:pic>
        <p:nvPicPr>
          <p:cNvPr id="9" name="Picture 8" descr="A diagram of a story&#10;&#10;AI-generated content may be incorrect.">
            <a:extLst>
              <a:ext uri="{FF2B5EF4-FFF2-40B4-BE49-F238E27FC236}">
                <a16:creationId xmlns:a16="http://schemas.microsoft.com/office/drawing/2014/main" id="{EBC133B6-2F60-9B85-D24F-7839A1878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560" y="2550938"/>
            <a:ext cx="3548243" cy="41312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DE27A2-668C-B9F2-DC17-A0783E9757D2}"/>
              </a:ext>
            </a:extLst>
          </p:cNvPr>
          <p:cNvSpPr txBox="1"/>
          <p:nvPr/>
        </p:nvSpPr>
        <p:spPr>
          <a:xfrm>
            <a:off x="2325354" y="1902690"/>
            <a:ext cx="4277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News vs feature story structure</a:t>
            </a:r>
          </a:p>
        </p:txBody>
      </p:sp>
    </p:spTree>
    <p:extLst>
      <p:ext uri="{BB962C8B-B14F-4D97-AF65-F5344CB8AC3E}">
        <p14:creationId xmlns:p14="http://schemas.microsoft.com/office/powerpoint/2010/main" val="118001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">
            <a:extLst>
              <a:ext uri="{FF2B5EF4-FFF2-40B4-BE49-F238E27FC236}">
                <a16:creationId xmlns:a16="http://schemas.microsoft.com/office/drawing/2014/main" id="{42638EAE-6240-3ADB-0274-2E558CCFA2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This is the news…</a:t>
            </a:r>
          </a:p>
        </p:txBody>
      </p:sp>
      <p:sp>
        <p:nvSpPr>
          <p:cNvPr id="16386" name="Subtitle 6">
            <a:extLst>
              <a:ext uri="{FF2B5EF4-FFF2-40B4-BE49-F238E27FC236}">
                <a16:creationId xmlns:a16="http://schemas.microsoft.com/office/drawing/2014/main" id="{4DEA1CED-8D5F-B9A6-782A-22C24061332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1219200"/>
            <a:ext cx="8458200" cy="17526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“Huge Washington mudslide kills three and dams river”</a:t>
            </a: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1C6C75AB-767D-4964-5900-77466D76E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5715000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89813B1C-C690-3095-B43F-BA31B8F9AF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This is a feature…</a:t>
            </a:r>
          </a:p>
        </p:txBody>
      </p:sp>
      <p:sp>
        <p:nvSpPr>
          <p:cNvPr id="17410" name="Subtitle 3">
            <a:extLst>
              <a:ext uri="{FF2B5EF4-FFF2-40B4-BE49-F238E27FC236}">
                <a16:creationId xmlns:a16="http://schemas.microsoft.com/office/drawing/2014/main" id="{663ECB67-73EF-6AC2-99DB-FC642AE8E56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1447800"/>
            <a:ext cx="6400800" cy="1752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“In Ocean of Mud, a Plea: Leave Me, Save My Wife”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596A2199-21C2-8F5E-AFAE-B0BBE15A6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743200"/>
            <a:ext cx="6096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4FB46033-8A58-E2DA-2D29-316EAEC9E4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Feature story ideas: You should have lots of them!</a:t>
            </a:r>
          </a:p>
        </p:txBody>
      </p:sp>
      <p:pic>
        <p:nvPicPr>
          <p:cNvPr id="19458" name="Content Placeholder 3">
            <a:extLst>
              <a:ext uri="{FF2B5EF4-FFF2-40B4-BE49-F238E27FC236}">
                <a16:creationId xmlns:a16="http://schemas.microsoft.com/office/drawing/2014/main" id="{9ABF6BFB-9C43-2E21-B2E4-23B2676F43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2070100"/>
            <a:ext cx="5905500" cy="3937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Rectangle 2048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>
            <a:extLst>
              <a:ext uri="{FF2B5EF4-FFF2-40B4-BE49-F238E27FC236}">
                <a16:creationId xmlns:a16="http://schemas.microsoft.com/office/drawing/2014/main" id="{791FCF22-AB15-B454-D72F-F1B95F976E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20122" y="618681"/>
            <a:ext cx="1960404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3100" kern="1200">
                <a:solidFill>
                  <a:srgbClr val="FFFFFF"/>
                </a:solidFill>
                <a:ea typeface="+mj-ea"/>
                <a:cs typeface="+mj-cs"/>
              </a:rPr>
              <a:t>“Give ideas away. Under every idea there's a new idea waiting to be born.” --Diana Vreeland</a:t>
            </a:r>
          </a:p>
        </p:txBody>
      </p:sp>
      <p:sp>
        <p:nvSpPr>
          <p:cNvPr id="2049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3">
            <a:extLst>
              <a:ext uri="{FF2B5EF4-FFF2-40B4-BE49-F238E27FC236}">
                <a16:creationId xmlns:a16="http://schemas.microsoft.com/office/drawing/2014/main" id="{84271406-5540-34BD-D8F3-C52202117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1"/>
          <a:stretch/>
        </p:blipFill>
        <p:spPr bwMode="auto">
          <a:xfrm>
            <a:off x="732188" y="942538"/>
            <a:ext cx="5372416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0AC0F282-2B17-1450-586F-CC85E99BD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ea typeface="ＭＳ Ｐゴシック" panose="020B0600070205080204" pitchFamily="34" charset="-128"/>
              </a:rPr>
              <a:t>A good idea: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1458FD6D-A778-0F0B-5B79-28313EF839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171700"/>
            <a:ext cx="8229600" cy="392429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Must have a news angle/news value.</a:t>
            </a:r>
          </a:p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Must be of interest to your audience</a:t>
            </a:r>
          </a:p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 </a:t>
            </a:r>
          </a:p>
          <a:p>
            <a:endParaRPr lang="en-US" altLang="en-US" sz="4000" dirty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en-US" altLang="en-US" sz="40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E6DBD21C-6632-C050-8909-1EA13DC6DA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066800"/>
            <a:ext cx="7772400" cy="1143000"/>
          </a:xfrm>
        </p:spPr>
        <p:txBody>
          <a:bodyPr/>
          <a:lstStyle/>
          <a:p>
            <a:r>
              <a:rPr lang="en-US" altLang="en-US" sz="3600" b="1">
                <a:ea typeface="ＭＳ Ｐゴシック" panose="020B0600070205080204" pitchFamily="34" charset="-128"/>
              </a:rPr>
              <a:t>Let’s Keep It Simple...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0E43D76D-A2DF-85A0-EE22-E9BC119D834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txBody>
          <a:bodyPr/>
          <a:lstStyle/>
          <a:p>
            <a:r>
              <a:rPr lang="en-US" altLang="en-US" sz="6000" u="sng">
                <a:solidFill>
                  <a:srgbClr val="FF3300"/>
                </a:solidFill>
                <a:ea typeface="ＭＳ Ｐゴシック" panose="020B0600070205080204" pitchFamily="34" charset="-128"/>
              </a:rPr>
              <a:t>New</a:t>
            </a:r>
            <a:r>
              <a:rPr lang="en-US" altLang="en-US" sz="6000">
                <a:solidFill>
                  <a:srgbClr val="FF3300"/>
                </a:solidFill>
                <a:ea typeface="ＭＳ Ｐゴシック" panose="020B0600070205080204" pitchFamily="34" charset="-128"/>
              </a:rPr>
              <a:t>s </a:t>
            </a:r>
          </a:p>
          <a:p>
            <a:r>
              <a:rPr lang="en-US" altLang="en-US" sz="6000">
                <a:solidFill>
                  <a:srgbClr val="FF3300"/>
                </a:solidFill>
                <a:ea typeface="ＭＳ Ｐゴシック" panose="020B0600070205080204" pitchFamily="34" charset="-128"/>
              </a:rPr>
              <a:t>= </a:t>
            </a:r>
          </a:p>
          <a:p>
            <a:r>
              <a:rPr lang="en-US" altLang="en-US" sz="6000">
                <a:solidFill>
                  <a:srgbClr val="FF3300"/>
                </a:solidFill>
                <a:ea typeface="ＭＳ Ｐゴシック" panose="020B0600070205080204" pitchFamily="34" charset="-128"/>
              </a:rPr>
              <a:t>What’s New</a:t>
            </a:r>
            <a:endParaRPr lang="en-US" altLang="en-US" sz="5400">
              <a:solidFill>
                <a:srgbClr val="FF33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89" name="Rectangle 28688">
            <a:extLst>
              <a:ext uri="{FF2B5EF4-FFF2-40B4-BE49-F238E27FC236}">
                <a16:creationId xmlns:a16="http://schemas.microsoft.com/office/drawing/2014/main" id="{E0311CE5-3D05-493E-B9D2-CF549DF73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673" name="Title 3">
            <a:extLst>
              <a:ext uri="{FF2B5EF4-FFF2-40B4-BE49-F238E27FC236}">
                <a16:creationId xmlns:a16="http://schemas.microsoft.com/office/drawing/2014/main" id="{D790A8B2-8B20-D124-9CFA-0227E059E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5027" y="4249107"/>
            <a:ext cx="7643554" cy="11090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News value</a:t>
            </a:r>
            <a:r>
              <a:rPr lang="en-US" altLang="en-US" sz="1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altLang="en-US" sz="1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n-US" sz="1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criteria editors, producers and reporters use to decide what news is fit to print or broadcast</a:t>
            </a:r>
            <a:br>
              <a:rPr lang="en-US" altLang="en-US" sz="1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altLang="en-US" sz="1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4" name="Picture 6" descr="Police chief calls for calm after federal officers shot and killed a man  during Minneapolis immigration crackdown | PBS News">
            <a:extLst>
              <a:ext uri="{FF2B5EF4-FFF2-40B4-BE49-F238E27FC236}">
                <a16:creationId xmlns:a16="http://schemas.microsoft.com/office/drawing/2014/main" id="{AE9161A3-A0FD-BC2E-F602-E50E6497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8" r="13465"/>
          <a:stretch>
            <a:fillRect/>
          </a:stretch>
        </p:blipFill>
        <p:spPr bwMode="auto">
          <a:xfrm>
            <a:off x="149055" y="171720"/>
            <a:ext cx="4352493" cy="390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Kylie Jenner's Huge Rock Sparks Rumors That She and Timothée Chalamet Are  Engaged">
            <a:extLst>
              <a:ext uri="{FF2B5EF4-FFF2-40B4-BE49-F238E27FC236}">
                <a16:creationId xmlns:a16="http://schemas.microsoft.com/office/drawing/2014/main" id="{720EC279-E5E6-48F7-7D69-6D856BB06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3" r="10011"/>
          <a:stretch>
            <a:fillRect/>
          </a:stretch>
        </p:blipFill>
        <p:spPr bwMode="auto">
          <a:xfrm>
            <a:off x="4642450" y="156394"/>
            <a:ext cx="4352492" cy="392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938DA-4FB5-C9A5-02F3-DED890FB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dirty="0"/>
              <a:t>For feature story ideas, ask yourself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94B02FA8-BEAE-CEE0-5B02-548D48B5C1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Why this idea at this time? </a:t>
            </a:r>
            <a:r>
              <a:rPr lang="en-US" altLang="en-US" b="1" dirty="0">
                <a:ea typeface="ＭＳ Ｐゴシック" panose="020B0600070205080204" pitchFamily="34" charset="-128"/>
              </a:rPr>
              <a:t>[AKA: what’s new?]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What does my reader want? Why do my readers/users CARE about this topic? What’s in it for them?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6" y="0"/>
            <a:ext cx="5565913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173FD-2526-0BC6-CFED-A72CAF95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0349" y="609600"/>
            <a:ext cx="310501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800" kern="1200">
                <a:solidFill>
                  <a:schemeClr val="tx1"/>
                </a:solidFill>
                <a:ea typeface="+mj-ea"/>
                <a:cs typeface="+mj-cs"/>
              </a:rPr>
              <a:t>This is news for Harlem, where my mom lives </a:t>
            </a:r>
          </a:p>
        </p:txBody>
      </p:sp>
      <p:pic>
        <p:nvPicPr>
          <p:cNvPr id="1029" name="Picture 5" descr="Start 2026 with your first latte of the year.&#10;We&amp;rsquo;re open every day&amp;mdash;serving handcrafted espresso drinks, healthy breads, and meals that hit the spot. From warm pastries to nourishing toasts and sandwiches, everything is made fresh, with ca">
            <a:extLst>
              <a:ext uri="{FF2B5EF4-FFF2-40B4-BE49-F238E27FC236}">
                <a16:creationId xmlns:a16="http://schemas.microsoft.com/office/drawing/2014/main" id="{91014607-CDA6-562F-50CB-D5BF44F08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/>
          <a:stretch>
            <a:fillRect/>
          </a:stretch>
        </p:blipFill>
        <p:spPr bwMode="auto">
          <a:xfrm>
            <a:off x="20" y="10"/>
            <a:ext cx="5176278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B389806-A83B-2776-0DBE-124190C95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0348" y="2194102"/>
            <a:ext cx="3105010" cy="39085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Copperleaf Bakery opens in Central Harlem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 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at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2118 Frederick Douglass Blvd between W 114th and W 115th 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effectLst/>
                <a:latin typeface="+mn-lt"/>
                <a:ea typeface="+mn-ea"/>
              </a:rPr>
              <a:t>Sts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  <a:latin typeface="+mn-lt"/>
              <a:ea typeface="+mn-ea"/>
            </a:endParaRP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This stylish new bakery serving breakfast and lunch—there's a spacious seat-yourself area—makes its own croissants and desserts like the ube cheesecake, plus sandwiches, soup and even wine.  (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  <a:ea typeface="+mn-ea"/>
              </a:rPr>
              <a:t>thecuriousuptowner.com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  <a:t>)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+mn-ea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  <a:latin typeface="+mn-lt"/>
              <a:ea typeface="+mn-ea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25C3CAE-3D82-CE00-2149-673CEC122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411969"/>
            <a:ext cx="8077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1" i="0" u="sng" strike="noStrike" cap="none" normalizeH="0" baseline="0" dirty="0">
                <a:ln>
                  <a:noFill/>
                </a:ln>
                <a:solidFill>
                  <a:srgbClr val="2F2E2E"/>
                </a:solidFill>
                <a:effectLst/>
                <a:latin typeface="inherit"/>
                <a:hlinkClick r:id="rId3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40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BE81069-159F-7995-9DCA-F27BBC140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588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How to add a news angle to your stories. Tie it to: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23159C11-6BD8-938D-2292-6F3F43344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92313"/>
            <a:ext cx="8229600" cy="452596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Something that happened very recently--news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The season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 anniversary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 new study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 trend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 issue students/community residents are buzzing about or that’s really interesting or compelling</a:t>
            </a:r>
          </a:p>
          <a:p>
            <a:pPr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561E3072-DEC2-8FE5-CB28-F061180A8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to find ideas: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F35DE179-8139-4DB2-A630-221DF8AA96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6913" y="1730375"/>
            <a:ext cx="7772400" cy="4114800"/>
          </a:xfrm>
        </p:spPr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Read the news—local, national, international. Think of how a current news story might be “spun” for an audience.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Look at newsy websites for news ideas.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Mine your beats – subject or location</a:t>
            </a:r>
          </a:p>
          <a:p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Look at community media – tweak or update or offer an original spin.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Keep your ear to the ground. Listen to what other students, family, professors, friends, neighbors are talking about. </a:t>
            </a:r>
          </a:p>
          <a:p>
            <a:r>
              <a:rPr lang="en-US" altLang="en-US" sz="2400" dirty="0">
                <a:highlight>
                  <a:srgbClr val="FFFF00"/>
                </a:highlight>
                <a:ea typeface="ＭＳ Ｐゴシック" panose="020B0600070205080204" pitchFamily="34" charset="-128"/>
              </a:rPr>
              <a:t>Think about how something’s changed.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Consider what’s important to your audience RIGHT NOW.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D464B-8347-7ECB-A5E0-862B1FCAA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E5646-791C-E26E-04FE-7144566D3D6A}"/>
              </a:ext>
            </a:extLst>
          </p:cNvPr>
          <p:cNvSpPr txBox="1"/>
          <p:nvPr/>
        </p:nvSpPr>
        <p:spPr>
          <a:xfrm>
            <a:off x="480060" y="2872899"/>
            <a:ext cx="3182691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1900" b="1" dirty="0">
                <a:latin typeface="+mn-lt"/>
                <a:ea typeface="+mn-ea"/>
              </a:rPr>
              <a:t>Academy Award </a:t>
            </a:r>
            <a:r>
              <a:rPr lang="en-US" sz="1900" b="1" i="0" u="none" strike="noStrike" dirty="0">
                <a:effectLst/>
                <a:latin typeface="+mn-lt"/>
                <a:ea typeface="+mn-ea"/>
              </a:rPr>
              <a:t>Nominations 2026: </a:t>
            </a:r>
            <a:r>
              <a:rPr lang="en-US" sz="1900" dirty="0">
                <a:latin typeface="+mn-lt"/>
                <a:ea typeface="+mn-ea"/>
              </a:rPr>
              <a:t>“Sinners” leads the pack with a record-breaking 16 Oscar nominations, including best picture. “One Battle After Another” received one nomination after another for a total of 13.</a:t>
            </a:r>
            <a:endParaRPr lang="en-US" sz="1900" b="1" i="0" u="none" strike="noStrike" dirty="0">
              <a:effectLst/>
              <a:latin typeface="+mn-lt"/>
              <a:ea typeface="+mn-ea"/>
            </a:endParaRPr>
          </a:p>
        </p:txBody>
      </p:sp>
      <p:pic>
        <p:nvPicPr>
          <p:cNvPr id="1028" name="Picture 4" descr="Sinners review: a breathtakingly horrific ode to Black mythology | The Verge">
            <a:extLst>
              <a:ext uri="{FF2B5EF4-FFF2-40B4-BE49-F238E27FC236}">
                <a16:creationId xmlns:a16="http://schemas.microsoft.com/office/drawing/2014/main" id="{A42085B4-D1C6-5CF2-7236-E21DC7666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" r="18359"/>
          <a:stretch>
            <a:fillRect/>
          </a:stretch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00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9" name="Rectangle 10258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0EEB0-896A-FCB4-53B6-C84EE76CD9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1263" y="170412"/>
            <a:ext cx="7634200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Winter </a:t>
            </a:r>
            <a:r>
              <a:rPr lang="en-US" sz="4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snowstorm slams NYC</a:t>
            </a:r>
          </a:p>
        </p:txBody>
      </p:sp>
      <p:pic>
        <p:nvPicPr>
          <p:cNvPr id="3074" name="Picture 2" descr="Aftermath of January 2016 blizzard in New York City">
            <a:extLst>
              <a:ext uri="{FF2B5EF4-FFF2-40B4-BE49-F238E27FC236}">
                <a16:creationId xmlns:a16="http://schemas.microsoft.com/office/drawing/2014/main" id="{380D0DF7-5433-18EB-6AA3-9CBE47DD7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3" r="3" b="3"/>
          <a:stretch>
            <a:fillRect/>
          </a:stretch>
        </p:blipFill>
        <p:spPr bwMode="auto">
          <a:xfrm>
            <a:off x="149055" y="2410448"/>
            <a:ext cx="4352493" cy="3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New York Gets Enough Snow to Dig, not ...">
            <a:extLst>
              <a:ext uri="{FF2B5EF4-FFF2-40B4-BE49-F238E27FC236}">
                <a16:creationId xmlns:a16="http://schemas.microsoft.com/office/drawing/2014/main" id="{3942F5C4-ACC9-10F1-167E-401C23BED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8" r="7262" b="1"/>
          <a:stretch>
            <a:fillRect/>
          </a:stretch>
        </p:blipFill>
        <p:spPr bwMode="auto">
          <a:xfrm>
            <a:off x="4642450" y="2410448"/>
            <a:ext cx="4352492" cy="3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521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rake Maye and Sam Darnold hold footballs.">
            <a:extLst>
              <a:ext uri="{FF2B5EF4-FFF2-40B4-BE49-F238E27FC236}">
                <a16:creationId xmlns:a16="http://schemas.microsoft.com/office/drawing/2014/main" id="{340A68FD-1D00-9A94-6CDE-2408A2292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>
            <a:fillRect/>
          </a:stretch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2" name="Rectangle 206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7F8FA5-A10B-EE83-CEC6-E21DF364F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500" kern="1200">
                <a:solidFill>
                  <a:srgbClr val="FFFFFF"/>
                </a:solidFill>
                <a:ea typeface="+mj-ea"/>
                <a:cs typeface="+mj-cs"/>
              </a:rPr>
              <a:t>Seahawks and Patriots</a:t>
            </a:r>
            <a:br>
              <a:rPr lang="en-US" sz="4500" kern="120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en-US" sz="4500" kern="1200">
                <a:solidFill>
                  <a:srgbClr val="FFFFFF"/>
                </a:solidFill>
                <a:ea typeface="+mj-ea"/>
                <a:cs typeface="+mj-cs"/>
              </a:rPr>
              <a:t>advance to the Super Bowl </a:t>
            </a:r>
          </a:p>
        </p:txBody>
      </p:sp>
    </p:spTree>
    <p:extLst>
      <p:ext uri="{BB962C8B-B14F-4D97-AF65-F5344CB8AC3E}">
        <p14:creationId xmlns:p14="http://schemas.microsoft.com/office/powerpoint/2010/main" val="814065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0" name="Rectangle 308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711933-2467-9560-D4EC-90D78588F8F7}"/>
              </a:ext>
            </a:extLst>
          </p:cNvPr>
          <p:cNvSpPr txBox="1"/>
          <p:nvPr/>
        </p:nvSpPr>
        <p:spPr>
          <a:xfrm>
            <a:off x="3490722" y="640080"/>
            <a:ext cx="5170932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latin typeface="+mj-lt"/>
                <a:ea typeface="+mj-ea"/>
                <a:cs typeface="+mj-cs"/>
              </a:rPr>
              <a:t>Gold soars to $5K an ounce as global tensions grow</a:t>
            </a:r>
          </a:p>
        </p:txBody>
      </p:sp>
      <p:pic>
        <p:nvPicPr>
          <p:cNvPr id="3077" name="Picture 5" descr="A Brief History of Grills in Hip-Hop | Highsnobiety">
            <a:extLst>
              <a:ext uri="{FF2B5EF4-FFF2-40B4-BE49-F238E27FC236}">
                <a16:creationId xmlns:a16="http://schemas.microsoft.com/office/drawing/2014/main" id="{92D0A771-F783-657A-7528-38738A033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5" r="11693"/>
          <a:stretch>
            <a:fillRect/>
          </a:stretch>
        </p:blipFill>
        <p:spPr bwMode="auto">
          <a:xfrm>
            <a:off x="20" y="10"/>
            <a:ext cx="3182112" cy="6797722"/>
          </a:xfrm>
          <a:custGeom>
            <a:avLst/>
            <a:gdLst/>
            <a:ahLst/>
            <a:cxnLst/>
            <a:rect l="l" t="t" r="r" b="b"/>
            <a:pathLst>
              <a:path w="4049806" h="6858000">
                <a:moveTo>
                  <a:pt x="0" y="0"/>
                </a:moveTo>
                <a:lnTo>
                  <a:pt x="4018525" y="0"/>
                </a:lnTo>
                <a:lnTo>
                  <a:pt x="4019816" y="10931"/>
                </a:lnTo>
                <a:cubicBezTo>
                  <a:pt x="4034945" y="94836"/>
                  <a:pt x="4032275" y="179884"/>
                  <a:pt x="4036343" y="264297"/>
                </a:cubicBezTo>
                <a:cubicBezTo>
                  <a:pt x="4041301" y="367652"/>
                  <a:pt x="4035072" y="471135"/>
                  <a:pt x="4032911" y="574617"/>
                </a:cubicBezTo>
                <a:cubicBezTo>
                  <a:pt x="4031004" y="662717"/>
                  <a:pt x="4022232" y="750690"/>
                  <a:pt x="4025029" y="838916"/>
                </a:cubicBezTo>
                <a:cubicBezTo>
                  <a:pt x="4025029" y="841968"/>
                  <a:pt x="4025029" y="845019"/>
                  <a:pt x="4025029" y="848070"/>
                </a:cubicBezTo>
                <a:cubicBezTo>
                  <a:pt x="4017020" y="945068"/>
                  <a:pt x="4017020" y="1042576"/>
                  <a:pt x="4025029" y="1139574"/>
                </a:cubicBezTo>
                <a:cubicBezTo>
                  <a:pt x="4027609" y="1179950"/>
                  <a:pt x="4026885" y="1220466"/>
                  <a:pt x="4022868" y="1260728"/>
                </a:cubicBezTo>
                <a:cubicBezTo>
                  <a:pt x="4019054" y="1311960"/>
                  <a:pt x="4006849" y="1364083"/>
                  <a:pt x="4015621" y="1414934"/>
                </a:cubicBezTo>
                <a:cubicBezTo>
                  <a:pt x="4021367" y="1456784"/>
                  <a:pt x="4024558" y="1498940"/>
                  <a:pt x="4025156" y="1541172"/>
                </a:cubicBezTo>
                <a:cubicBezTo>
                  <a:pt x="4029478" y="1635755"/>
                  <a:pt x="4025283" y="1730847"/>
                  <a:pt x="4023757" y="1825685"/>
                </a:cubicBezTo>
                <a:cubicBezTo>
                  <a:pt x="4021850" y="1936286"/>
                  <a:pt x="4024647" y="2046634"/>
                  <a:pt x="4015748" y="2157235"/>
                </a:cubicBezTo>
                <a:cubicBezTo>
                  <a:pt x="4010790" y="2246581"/>
                  <a:pt x="4010790" y="2336130"/>
                  <a:pt x="4015748" y="2425476"/>
                </a:cubicBezTo>
                <a:cubicBezTo>
                  <a:pt x="4018164" y="2507473"/>
                  <a:pt x="4030495" y="2588454"/>
                  <a:pt x="4028461" y="2671214"/>
                </a:cubicBezTo>
                <a:cubicBezTo>
                  <a:pt x="4026046" y="2767832"/>
                  <a:pt x="4014604" y="2863940"/>
                  <a:pt x="4018164" y="2960685"/>
                </a:cubicBezTo>
                <a:cubicBezTo>
                  <a:pt x="4019816" y="3006832"/>
                  <a:pt x="4019944" y="3052980"/>
                  <a:pt x="4020961" y="3099127"/>
                </a:cubicBezTo>
                <a:cubicBezTo>
                  <a:pt x="4021978" y="3154682"/>
                  <a:pt x="4032021" y="3210110"/>
                  <a:pt x="4026427" y="3265665"/>
                </a:cubicBezTo>
                <a:cubicBezTo>
                  <a:pt x="4017147" y="3358087"/>
                  <a:pt x="3993120" y="3448857"/>
                  <a:pt x="4008121" y="3543567"/>
                </a:cubicBezTo>
                <a:cubicBezTo>
                  <a:pt x="4016384" y="3595690"/>
                  <a:pt x="4025791" y="3647940"/>
                  <a:pt x="4030495" y="3700571"/>
                </a:cubicBezTo>
                <a:cubicBezTo>
                  <a:pt x="4034690" y="3747608"/>
                  <a:pt x="4045369" y="3795408"/>
                  <a:pt x="4037233" y="3842191"/>
                </a:cubicBezTo>
                <a:cubicBezTo>
                  <a:pt x="4030368" y="3882237"/>
                  <a:pt x="4034055" y="3922282"/>
                  <a:pt x="4028715" y="3962327"/>
                </a:cubicBezTo>
                <a:cubicBezTo>
                  <a:pt x="4021723" y="4014831"/>
                  <a:pt x="4017910" y="4068352"/>
                  <a:pt x="4012697" y="4121111"/>
                </a:cubicBezTo>
                <a:cubicBezTo>
                  <a:pt x="4007866" y="4169038"/>
                  <a:pt x="4004307" y="4216838"/>
                  <a:pt x="4017020" y="4261841"/>
                </a:cubicBezTo>
                <a:cubicBezTo>
                  <a:pt x="4048039" y="4375112"/>
                  <a:pt x="4031004" y="4487748"/>
                  <a:pt x="4019308" y="4600257"/>
                </a:cubicBezTo>
                <a:cubicBezTo>
                  <a:pt x="4013587" y="4655049"/>
                  <a:pt x="4005197" y="4712765"/>
                  <a:pt x="4017910" y="4762853"/>
                </a:cubicBezTo>
                <a:cubicBezTo>
                  <a:pt x="4041428" y="4851716"/>
                  <a:pt x="4022995" y="4936764"/>
                  <a:pt x="4012824" y="5021432"/>
                </a:cubicBezTo>
                <a:cubicBezTo>
                  <a:pt x="4002654" y="5106099"/>
                  <a:pt x="4000239" y="5189495"/>
                  <a:pt x="4018037" y="5272637"/>
                </a:cubicBezTo>
                <a:cubicBezTo>
                  <a:pt x="4030495" y="5331116"/>
                  <a:pt x="4030495" y="5390612"/>
                  <a:pt x="4032021" y="5449600"/>
                </a:cubicBezTo>
                <a:cubicBezTo>
                  <a:pt x="4032911" y="5486339"/>
                  <a:pt x="4019308" y="5523842"/>
                  <a:pt x="4010282" y="5560582"/>
                </a:cubicBezTo>
                <a:cubicBezTo>
                  <a:pt x="3994009" y="5626943"/>
                  <a:pt x="3988162" y="5694321"/>
                  <a:pt x="4010282" y="5759029"/>
                </a:cubicBezTo>
                <a:cubicBezTo>
                  <a:pt x="4040793" y="5848655"/>
                  <a:pt x="4058336" y="5938407"/>
                  <a:pt x="4045623" y="6033117"/>
                </a:cubicBezTo>
                <a:cubicBezTo>
                  <a:pt x="4038377" y="6091724"/>
                  <a:pt x="4036597" y="6151347"/>
                  <a:pt x="4025664" y="6209190"/>
                </a:cubicBezTo>
                <a:cubicBezTo>
                  <a:pt x="4007358" y="6304790"/>
                  <a:pt x="4013841" y="6399882"/>
                  <a:pt x="4028461" y="6494211"/>
                </a:cubicBezTo>
                <a:cubicBezTo>
                  <a:pt x="4038542" y="6573081"/>
                  <a:pt x="4039610" y="6652829"/>
                  <a:pt x="4031639" y="6731941"/>
                </a:cubicBezTo>
                <a:lnTo>
                  <a:pt x="4022913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2" name="sketchy line">
            <a:extLst>
              <a:ext uri="{FF2B5EF4-FFF2-40B4-BE49-F238E27FC236}">
                <a16:creationId xmlns:a16="http://schemas.microsoft.com/office/drawing/2014/main" id="{82580482-BA80-420A-8A05-C58E97F2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4409267"/>
            <a:ext cx="3182112" cy="18288"/>
          </a:xfrm>
          <a:custGeom>
            <a:avLst/>
            <a:gdLst>
              <a:gd name="csX0" fmla="*/ 0 w 3182112"/>
              <a:gd name="csY0" fmla="*/ 0 h 18288"/>
              <a:gd name="csX1" fmla="*/ 636422 w 3182112"/>
              <a:gd name="csY1" fmla="*/ 0 h 18288"/>
              <a:gd name="csX2" fmla="*/ 1241024 w 3182112"/>
              <a:gd name="csY2" fmla="*/ 0 h 18288"/>
              <a:gd name="csX3" fmla="*/ 1845625 w 3182112"/>
              <a:gd name="csY3" fmla="*/ 0 h 18288"/>
              <a:gd name="csX4" fmla="*/ 2545690 w 3182112"/>
              <a:gd name="csY4" fmla="*/ 0 h 18288"/>
              <a:gd name="csX5" fmla="*/ 3182112 w 3182112"/>
              <a:gd name="csY5" fmla="*/ 0 h 18288"/>
              <a:gd name="csX6" fmla="*/ 3182112 w 3182112"/>
              <a:gd name="csY6" fmla="*/ 18288 h 18288"/>
              <a:gd name="csX7" fmla="*/ 2545690 w 3182112"/>
              <a:gd name="csY7" fmla="*/ 18288 h 18288"/>
              <a:gd name="csX8" fmla="*/ 2004731 w 3182112"/>
              <a:gd name="csY8" fmla="*/ 18288 h 18288"/>
              <a:gd name="csX9" fmla="*/ 1400129 w 3182112"/>
              <a:gd name="csY9" fmla="*/ 18288 h 18288"/>
              <a:gd name="csX10" fmla="*/ 795528 w 3182112"/>
              <a:gd name="csY10" fmla="*/ 18288 h 18288"/>
              <a:gd name="csX11" fmla="*/ 0 w 3182112"/>
              <a:gd name="csY11" fmla="*/ 18288 h 18288"/>
              <a:gd name="csX12" fmla="*/ 0 w 318211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112" h="18288" fill="none" extrusionOk="0">
                <a:moveTo>
                  <a:pt x="0" y="0"/>
                </a:moveTo>
                <a:cubicBezTo>
                  <a:pt x="149227" y="9811"/>
                  <a:pt x="361579" y="-25608"/>
                  <a:pt x="636422" y="0"/>
                </a:cubicBezTo>
                <a:cubicBezTo>
                  <a:pt x="911265" y="25608"/>
                  <a:pt x="969922" y="-15588"/>
                  <a:pt x="1241024" y="0"/>
                </a:cubicBezTo>
                <a:cubicBezTo>
                  <a:pt x="1512126" y="15588"/>
                  <a:pt x="1611937" y="-6343"/>
                  <a:pt x="1845625" y="0"/>
                </a:cubicBezTo>
                <a:cubicBezTo>
                  <a:pt x="2079313" y="6343"/>
                  <a:pt x="2390997" y="18445"/>
                  <a:pt x="2545690" y="0"/>
                </a:cubicBezTo>
                <a:cubicBezTo>
                  <a:pt x="2700383" y="-18445"/>
                  <a:pt x="2898553" y="-25854"/>
                  <a:pt x="3182112" y="0"/>
                </a:cubicBezTo>
                <a:cubicBezTo>
                  <a:pt x="3181678" y="7551"/>
                  <a:pt x="3181645" y="9822"/>
                  <a:pt x="3182112" y="18288"/>
                </a:cubicBezTo>
                <a:cubicBezTo>
                  <a:pt x="2882016" y="32512"/>
                  <a:pt x="2839678" y="15853"/>
                  <a:pt x="2545690" y="18288"/>
                </a:cubicBezTo>
                <a:cubicBezTo>
                  <a:pt x="2251702" y="20723"/>
                  <a:pt x="2152589" y="14997"/>
                  <a:pt x="2004731" y="18288"/>
                </a:cubicBezTo>
                <a:cubicBezTo>
                  <a:pt x="1856873" y="21579"/>
                  <a:pt x="1653555" y="5080"/>
                  <a:pt x="1400129" y="18288"/>
                </a:cubicBezTo>
                <a:cubicBezTo>
                  <a:pt x="1146703" y="31496"/>
                  <a:pt x="1067656" y="18189"/>
                  <a:pt x="795528" y="18288"/>
                </a:cubicBezTo>
                <a:cubicBezTo>
                  <a:pt x="523400" y="18387"/>
                  <a:pt x="318441" y="1018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182112" h="18288" stroke="0" extrusionOk="0">
                <a:moveTo>
                  <a:pt x="0" y="0"/>
                </a:moveTo>
                <a:cubicBezTo>
                  <a:pt x="215562" y="1260"/>
                  <a:pt x="336090" y="6473"/>
                  <a:pt x="572780" y="0"/>
                </a:cubicBezTo>
                <a:cubicBezTo>
                  <a:pt x="809470" y="-6473"/>
                  <a:pt x="1080729" y="-23038"/>
                  <a:pt x="1272845" y="0"/>
                </a:cubicBezTo>
                <a:cubicBezTo>
                  <a:pt x="1464961" y="23038"/>
                  <a:pt x="1699922" y="1589"/>
                  <a:pt x="1813804" y="0"/>
                </a:cubicBezTo>
                <a:cubicBezTo>
                  <a:pt x="1927686" y="-1589"/>
                  <a:pt x="2116547" y="7184"/>
                  <a:pt x="2354763" y="0"/>
                </a:cubicBezTo>
                <a:cubicBezTo>
                  <a:pt x="2592979" y="-7184"/>
                  <a:pt x="2863919" y="3952"/>
                  <a:pt x="3182112" y="0"/>
                </a:cubicBezTo>
                <a:cubicBezTo>
                  <a:pt x="3182030" y="4406"/>
                  <a:pt x="3182023" y="9982"/>
                  <a:pt x="3182112" y="18288"/>
                </a:cubicBezTo>
                <a:cubicBezTo>
                  <a:pt x="2938288" y="16038"/>
                  <a:pt x="2724925" y="29080"/>
                  <a:pt x="2577511" y="18288"/>
                </a:cubicBezTo>
                <a:cubicBezTo>
                  <a:pt x="2430097" y="7496"/>
                  <a:pt x="2119926" y="47706"/>
                  <a:pt x="1972909" y="18288"/>
                </a:cubicBezTo>
                <a:cubicBezTo>
                  <a:pt x="1825892" y="-11130"/>
                  <a:pt x="1597470" y="43818"/>
                  <a:pt x="1368308" y="18288"/>
                </a:cubicBezTo>
                <a:cubicBezTo>
                  <a:pt x="1139146" y="-7242"/>
                  <a:pt x="981628" y="18679"/>
                  <a:pt x="668244" y="18288"/>
                </a:cubicBezTo>
                <a:cubicBezTo>
                  <a:pt x="354860" y="17897"/>
                  <a:pt x="259749" y="21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58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DE81-EBCC-4683-FB18-F48999A2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86257"/>
            <a:ext cx="5195027" cy="8041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000" b="1" kern="1200" dirty="0">
                <a:solidFill>
                  <a:schemeClr val="tx1"/>
                </a:solidFill>
                <a:ea typeface="+mj-ea"/>
                <a:cs typeface="+mj-cs"/>
              </a:rPr>
              <a:t>New research</a:t>
            </a:r>
            <a:r>
              <a:rPr lang="en-US" sz="2000" kern="1200" dirty="0">
                <a:solidFill>
                  <a:schemeClr val="tx1"/>
                </a:solidFill>
                <a:ea typeface="+mj-ea"/>
                <a:cs typeface="+mj-cs"/>
              </a:rPr>
              <a:t> points to increased health risks of nano- and microplastics in </a:t>
            </a:r>
            <a:r>
              <a:rPr lang="en-US" sz="2000" b="1" kern="1200" dirty="0">
                <a:solidFill>
                  <a:schemeClr val="tx1"/>
                </a:solidFill>
                <a:ea typeface="+mj-ea"/>
                <a:cs typeface="+mj-cs"/>
              </a:rPr>
              <a:t>bottled water</a:t>
            </a:r>
            <a:r>
              <a:rPr lang="en-US" sz="20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</a:p>
        </p:txBody>
      </p:sp>
      <p:pic>
        <p:nvPicPr>
          <p:cNvPr id="3" name="Picture 2" descr="Bottle-to-Bottle Plastic Recycling with CPM Extrusion Equipment | CPM">
            <a:extLst>
              <a:ext uri="{FF2B5EF4-FFF2-40B4-BE49-F238E27FC236}">
                <a16:creationId xmlns:a16="http://schemas.microsoft.com/office/drawing/2014/main" id="{0E207A8B-AB99-1F05-DE09-1731D6A7A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3" b="-2"/>
          <a:stretch>
            <a:fillRect/>
          </a:stretch>
        </p:blipFill>
        <p:spPr bwMode="auto">
          <a:xfrm>
            <a:off x="20" y="10"/>
            <a:ext cx="9143980" cy="527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0" name="Group 4109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768" y="5193518"/>
            <a:ext cx="9155399" cy="123363"/>
            <a:chOff x="-5025" y="6737718"/>
            <a:chExt cx="12207200" cy="123363"/>
          </a:xfrm>
        </p:grpSpPr>
        <p:sp>
          <p:nvSpPr>
            <p:cNvPr id="4111" name="Rectangle 4110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2" name="Rectangle 4111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992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6" name="Rectangle 7175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1" name="Picture 3" descr="What NOT to do in an interview! — Red Door Recruitment | St Albans">
            <a:extLst>
              <a:ext uri="{FF2B5EF4-FFF2-40B4-BE49-F238E27FC236}">
                <a16:creationId xmlns:a16="http://schemas.microsoft.com/office/drawing/2014/main" id="{AB70E352-1291-26AB-7588-F66A5CF0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8"/>
          <a:stretch>
            <a:fillRect/>
          </a:stretch>
        </p:blipFill>
        <p:spPr bwMode="auto">
          <a:xfrm>
            <a:off x="4871152" y="1104904"/>
            <a:ext cx="4209311" cy="4762495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178" name="Freeform: Shape 7177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80" name="Freeform: Shape 7179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70280-C042-65ED-2956-8C13C9D644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600" y="3046133"/>
            <a:ext cx="4648199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eaLnBrk="1" hangingPunct="1">
              <a:lnSpc>
                <a:spcPct val="90000"/>
              </a:lnSpc>
            </a:pP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ea typeface="+mj-ea"/>
                <a:cs typeface="+mj-cs"/>
              </a:rPr>
            </a:br>
            <a:r>
              <a:rPr lang="en-US" sz="3100" u="sng" kern="1200" dirty="0">
                <a:solidFill>
                  <a:schemeClr val="tx1"/>
                </a:solidFill>
                <a:ea typeface="+mj-ea"/>
                <a:cs typeface="+mj-cs"/>
              </a:rPr>
              <a:t>New survey </a:t>
            </a:r>
            <a:r>
              <a:rPr lang="en-US" sz="3100" kern="1200" dirty="0">
                <a:solidFill>
                  <a:schemeClr val="tx1"/>
                </a:solidFill>
                <a:ea typeface="+mj-ea"/>
                <a:cs typeface="+mj-cs"/>
              </a:rPr>
              <a:t>of 800 U.S. managers, directors and executives involved in hiring found Gen Z candidates failing at interviews – unprepared, lack of eye contact, inappropriate attire, asking for unrealistic salaries among the reasons.</a:t>
            </a: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100" b="0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endParaRPr lang="en-US" sz="11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7182" name="Rectangle 718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84" name="Rectangle 718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95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9" name="Rectangle 6168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71BF5D3-C649-68B6-7083-78A601B2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457200"/>
            <a:ext cx="8182230" cy="136861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700" kern="1200" dirty="0">
                <a:solidFill>
                  <a:schemeClr val="tx1"/>
                </a:solidFill>
                <a:ea typeface="+mj-ea"/>
                <a:cs typeface="+mj-cs"/>
              </a:rPr>
              <a:t>Anniversary</a:t>
            </a:r>
            <a:r>
              <a:rPr lang="en-US" sz="5300" kern="1200" dirty="0">
                <a:solidFill>
                  <a:schemeClr val="tx1"/>
                </a:solidFill>
                <a:ea typeface="+mj-ea"/>
                <a:cs typeface="+mj-cs"/>
              </a:rPr>
              <a:t> Katrina, 2005 – 20 years later </a:t>
            </a:r>
          </a:p>
        </p:txBody>
      </p:sp>
      <p:sp>
        <p:nvSpPr>
          <p:cNvPr id="617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7560" y="1850683"/>
            <a:ext cx="2468880" cy="18288"/>
          </a:xfrm>
          <a:custGeom>
            <a:avLst/>
            <a:gdLst>
              <a:gd name="csX0" fmla="*/ 0 w 2468880"/>
              <a:gd name="csY0" fmla="*/ 0 h 18288"/>
              <a:gd name="csX1" fmla="*/ 592531 w 2468880"/>
              <a:gd name="csY1" fmla="*/ 0 h 18288"/>
              <a:gd name="csX2" fmla="*/ 1160374 w 2468880"/>
              <a:gd name="csY2" fmla="*/ 0 h 18288"/>
              <a:gd name="csX3" fmla="*/ 1728216 w 2468880"/>
              <a:gd name="csY3" fmla="*/ 0 h 18288"/>
              <a:gd name="csX4" fmla="*/ 2468880 w 2468880"/>
              <a:gd name="csY4" fmla="*/ 0 h 18288"/>
              <a:gd name="csX5" fmla="*/ 2468880 w 2468880"/>
              <a:gd name="csY5" fmla="*/ 18288 h 18288"/>
              <a:gd name="csX6" fmla="*/ 1802282 w 2468880"/>
              <a:gd name="csY6" fmla="*/ 18288 h 18288"/>
              <a:gd name="csX7" fmla="*/ 1209751 w 2468880"/>
              <a:gd name="csY7" fmla="*/ 18288 h 18288"/>
              <a:gd name="csX8" fmla="*/ 641909 w 2468880"/>
              <a:gd name="csY8" fmla="*/ 18288 h 18288"/>
              <a:gd name="csX9" fmla="*/ 0 w 2468880"/>
              <a:gd name="csY9" fmla="*/ 18288 h 18288"/>
              <a:gd name="csX10" fmla="*/ 0 w 246888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68880" h="18288" fill="none" extrusionOk="0">
                <a:moveTo>
                  <a:pt x="0" y="0"/>
                </a:moveTo>
                <a:cubicBezTo>
                  <a:pt x="171523" y="-1510"/>
                  <a:pt x="416079" y="20036"/>
                  <a:pt x="592531" y="0"/>
                </a:cubicBezTo>
                <a:cubicBezTo>
                  <a:pt x="768983" y="-20036"/>
                  <a:pt x="878305" y="13110"/>
                  <a:pt x="1160374" y="0"/>
                </a:cubicBezTo>
                <a:cubicBezTo>
                  <a:pt x="1442443" y="-13110"/>
                  <a:pt x="1612108" y="24695"/>
                  <a:pt x="1728216" y="0"/>
                </a:cubicBezTo>
                <a:cubicBezTo>
                  <a:pt x="1844324" y="-24695"/>
                  <a:pt x="2271040" y="20667"/>
                  <a:pt x="2468880" y="0"/>
                </a:cubicBezTo>
                <a:cubicBezTo>
                  <a:pt x="2468302" y="4771"/>
                  <a:pt x="2469633" y="12323"/>
                  <a:pt x="2468880" y="18288"/>
                </a:cubicBezTo>
                <a:cubicBezTo>
                  <a:pt x="2229297" y="-14659"/>
                  <a:pt x="2066775" y="30253"/>
                  <a:pt x="1802282" y="18288"/>
                </a:cubicBezTo>
                <a:cubicBezTo>
                  <a:pt x="1537789" y="6323"/>
                  <a:pt x="1379930" y="22266"/>
                  <a:pt x="1209751" y="18288"/>
                </a:cubicBezTo>
                <a:cubicBezTo>
                  <a:pt x="1039572" y="14310"/>
                  <a:pt x="837025" y="12850"/>
                  <a:pt x="641909" y="18288"/>
                </a:cubicBezTo>
                <a:cubicBezTo>
                  <a:pt x="446793" y="23726"/>
                  <a:pt x="170561" y="18472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468880" h="18288" stroke="0" extrusionOk="0">
                <a:moveTo>
                  <a:pt x="0" y="0"/>
                </a:moveTo>
                <a:cubicBezTo>
                  <a:pt x="190931" y="24910"/>
                  <a:pt x="333688" y="11559"/>
                  <a:pt x="567842" y="0"/>
                </a:cubicBezTo>
                <a:cubicBezTo>
                  <a:pt x="801996" y="-11559"/>
                  <a:pt x="939971" y="-5677"/>
                  <a:pt x="1234440" y="0"/>
                </a:cubicBezTo>
                <a:cubicBezTo>
                  <a:pt x="1528909" y="5677"/>
                  <a:pt x="1658539" y="5184"/>
                  <a:pt x="1777594" y="0"/>
                </a:cubicBezTo>
                <a:cubicBezTo>
                  <a:pt x="1896649" y="-5184"/>
                  <a:pt x="2186164" y="23915"/>
                  <a:pt x="2468880" y="0"/>
                </a:cubicBezTo>
                <a:cubicBezTo>
                  <a:pt x="2468266" y="8857"/>
                  <a:pt x="2469384" y="13619"/>
                  <a:pt x="2468880" y="18288"/>
                </a:cubicBezTo>
                <a:cubicBezTo>
                  <a:pt x="2271330" y="36599"/>
                  <a:pt x="2001027" y="31554"/>
                  <a:pt x="1876349" y="18288"/>
                </a:cubicBezTo>
                <a:cubicBezTo>
                  <a:pt x="1751671" y="5022"/>
                  <a:pt x="1364652" y="15063"/>
                  <a:pt x="1209751" y="18288"/>
                </a:cubicBezTo>
                <a:cubicBezTo>
                  <a:pt x="1054850" y="21513"/>
                  <a:pt x="748438" y="20074"/>
                  <a:pt x="617220" y="18288"/>
                </a:cubicBezTo>
                <a:cubicBezTo>
                  <a:pt x="486002" y="16502"/>
                  <a:pt x="237432" y="27200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0" name="Picture 10" descr="A look back at the aftermath of Hurricane Katrina">
            <a:extLst>
              <a:ext uri="{FF2B5EF4-FFF2-40B4-BE49-F238E27FC236}">
                <a16:creationId xmlns:a16="http://schemas.microsoft.com/office/drawing/2014/main" id="{0F8D0AD0-244B-AC21-2E23-117F02E30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5" b="-2"/>
          <a:stretch>
            <a:fillRect/>
          </a:stretch>
        </p:blipFill>
        <p:spPr bwMode="auto">
          <a:xfrm>
            <a:off x="240030" y="2721865"/>
            <a:ext cx="4403590" cy="330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Remembering Hurricane Katrina">
            <a:extLst>
              <a:ext uri="{FF2B5EF4-FFF2-40B4-BE49-F238E27FC236}">
                <a16:creationId xmlns:a16="http://schemas.microsoft.com/office/drawing/2014/main" id="{8D188F16-DDCB-D407-8DC2-DE6DC7AE7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0871" y="3158525"/>
            <a:ext cx="4403591" cy="246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168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739AC2-AB6B-E2F9-A7DB-7D414C97B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5" y="5279511"/>
            <a:ext cx="7261411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100" kern="120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10</a:t>
            </a:r>
            <a:r>
              <a:rPr lang="en-US" sz="3100" kern="1200" baseline="3000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th</a:t>
            </a:r>
            <a:r>
              <a:rPr lang="en-US" sz="3100" kern="120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 anniversary of Lemonade</a:t>
            </a:r>
          </a:p>
        </p:txBody>
      </p:sp>
      <p:pic>
        <p:nvPicPr>
          <p:cNvPr id="4098" name="Picture 2" descr="Beyoncé's 'Lemonade': EW Review">
            <a:extLst>
              <a:ext uri="{FF2B5EF4-FFF2-40B4-BE49-F238E27FC236}">
                <a16:creationId xmlns:a16="http://schemas.microsoft.com/office/drawing/2014/main" id="{8C85C3A0-F269-E54D-E9C7-952DEFE04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" b="1352"/>
          <a:stretch>
            <a:fillRect/>
          </a:stretch>
        </p:blipFill>
        <p:spPr bwMode="auto">
          <a:xfrm>
            <a:off x="20" y="10"/>
            <a:ext cx="9143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116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3" name="Rectangle 7192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5" name="Rectangle 7194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3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42DAFA-7EE4-A446-7C92-B3300CB7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13" y="4772484"/>
            <a:ext cx="5037433" cy="9920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Seasonal</a:t>
            </a:r>
          </a:p>
        </p:txBody>
      </p:sp>
      <p:pic>
        <p:nvPicPr>
          <p:cNvPr id="6146" name="Picture 2" descr="Atishoo! The science of sneezing properly | Health | The Guardian">
            <a:extLst>
              <a:ext uri="{FF2B5EF4-FFF2-40B4-BE49-F238E27FC236}">
                <a16:creationId xmlns:a16="http://schemas.microsoft.com/office/drawing/2014/main" id="{51A6C2B5-A696-1D4A-6AED-F76220956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7" r="3166" b="-1"/>
          <a:stretch>
            <a:fillRect/>
          </a:stretch>
        </p:blipFill>
        <p:spPr bwMode="auto">
          <a:xfrm>
            <a:off x="20" y="10"/>
            <a:ext cx="4571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uar's Darkly Joyful Message for Spring 2026">
            <a:extLst>
              <a:ext uri="{FF2B5EF4-FFF2-40B4-BE49-F238E27FC236}">
                <a16:creationId xmlns:a16="http://schemas.microsoft.com/office/drawing/2014/main" id="{CEAA5D86-D928-EB56-ADC3-7C22392E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06"/>
          <a:stretch>
            <a:fillRect/>
          </a:stretch>
        </p:blipFill>
        <p:spPr bwMode="auto">
          <a:xfrm>
            <a:off x="4572000" y="15322"/>
            <a:ext cx="4572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483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rump's immigration 'shock and awe' is losing in the court of law - POLITICO">
            <a:extLst>
              <a:ext uri="{FF2B5EF4-FFF2-40B4-BE49-F238E27FC236}">
                <a16:creationId xmlns:a16="http://schemas.microsoft.com/office/drawing/2014/main" id="{AA5EC4C5-D3B0-8F59-5955-BFC489339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" r="9874" b="-1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5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16987" y="5181600"/>
            <a:ext cx="6873758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6E3E0-5228-B3D2-3315-B6A48114D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737" y="5254391"/>
            <a:ext cx="6650259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500" kern="1200">
                <a:solidFill>
                  <a:srgbClr val="FFFFFF"/>
                </a:solidFill>
                <a:ea typeface="+mj-ea"/>
                <a:cs typeface="+mj-cs"/>
              </a:rPr>
              <a:t>Find a new angle on an ongoing or evergreen story</a:t>
            </a:r>
          </a:p>
        </p:txBody>
      </p:sp>
    </p:spTree>
    <p:extLst>
      <p:ext uri="{BB962C8B-B14F-4D97-AF65-F5344CB8AC3E}">
        <p14:creationId xmlns:p14="http://schemas.microsoft.com/office/powerpoint/2010/main" val="1268432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13385</TotalTime>
  <Words>767</Words>
  <Application>Microsoft Macintosh PowerPoint</Application>
  <PresentationFormat>On-screen Show (4:3)</PresentationFormat>
  <Paragraphs>73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ＭＳ Ｐゴシック</vt:lpstr>
      <vt:lpstr>Arial</vt:lpstr>
      <vt:lpstr>Calibri</vt:lpstr>
      <vt:lpstr>inherit</vt:lpstr>
      <vt:lpstr>owners</vt:lpstr>
      <vt:lpstr>Times New Roman</vt:lpstr>
      <vt:lpstr>Office Theme</vt:lpstr>
      <vt:lpstr>The Feature Story</vt:lpstr>
      <vt:lpstr>The difference between a news story and a feature story</vt:lpstr>
      <vt:lpstr>PowerPoint Presentation</vt:lpstr>
      <vt:lpstr>PowerPoint Presentation</vt:lpstr>
      <vt:lpstr>Newsy Feature Stories</vt:lpstr>
      <vt:lpstr>PowerPoint Presentation</vt:lpstr>
      <vt:lpstr>News vs feature </vt:lpstr>
      <vt:lpstr>PowerPoint Presentation</vt:lpstr>
      <vt:lpstr>PowerPoint Presentation</vt:lpstr>
      <vt:lpstr>PowerPoint Presentation</vt:lpstr>
      <vt:lpstr>This is the news…</vt:lpstr>
      <vt:lpstr>This is a feature…</vt:lpstr>
      <vt:lpstr>Feature story ideas: You should have lots of them!</vt:lpstr>
      <vt:lpstr>“Give ideas away. Under every idea there's a new idea waiting to be born.” --Diana Vreeland</vt:lpstr>
      <vt:lpstr>A good idea:</vt:lpstr>
      <vt:lpstr>Let’s Keep It Simple...</vt:lpstr>
      <vt:lpstr>News value  the criteria editors, producers and reporters use to decide what news is fit to print or broadcast </vt:lpstr>
      <vt:lpstr>For feature story ideas, ask yourself</vt:lpstr>
      <vt:lpstr>This is news for Harlem, where my mom lives </vt:lpstr>
      <vt:lpstr>How to add a news angle to your stories. Tie it to:</vt:lpstr>
      <vt:lpstr>How to find ideas:</vt:lpstr>
      <vt:lpstr>PowerPoint Presentation</vt:lpstr>
      <vt:lpstr>Winter snowstorm slams NYC</vt:lpstr>
      <vt:lpstr>Seahawks and Patriots advance to the Super Bowl </vt:lpstr>
      <vt:lpstr>PowerPoint Presentation</vt:lpstr>
      <vt:lpstr>New research points to increased health risks of nano- and microplastics in bottled water </vt:lpstr>
      <vt:lpstr>     New survey of 800 U.S. managers, directors and executives involved in hiring found Gen Z candidates failing at interviews – unprepared, lack of eye contact, inappropriate attire, asking for unrealistic salaries among the reasons.           </vt:lpstr>
      <vt:lpstr>Anniversary Katrina, 2005 – 20 years later </vt:lpstr>
      <vt:lpstr>10th anniversary of Lemonade</vt:lpstr>
      <vt:lpstr>Seasonal</vt:lpstr>
      <vt:lpstr>Find a new angle on an ongoing or evergreen story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News Story Deconstructed</dc:title>
  <dc:creator>linda v</dc:creator>
  <cp:lastModifiedBy>Linda Villarosa</cp:lastModifiedBy>
  <cp:revision>58</cp:revision>
  <cp:lastPrinted>2023-02-06T22:27:41Z</cp:lastPrinted>
  <dcterms:created xsi:type="dcterms:W3CDTF">2017-02-02T12:56:15Z</dcterms:created>
  <dcterms:modified xsi:type="dcterms:W3CDTF">2026-01-26T19:24:55Z</dcterms:modified>
</cp:coreProperties>
</file>