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handoutMasterIdLst>
    <p:handoutMasterId r:id="rId50"/>
  </p:handoutMasterIdLst>
  <p:sldIdLst>
    <p:sldId id="256" r:id="rId2"/>
    <p:sldId id="257" r:id="rId3"/>
    <p:sldId id="258" r:id="rId4"/>
    <p:sldId id="290" r:id="rId5"/>
    <p:sldId id="357" r:id="rId6"/>
    <p:sldId id="336" r:id="rId7"/>
    <p:sldId id="338" r:id="rId8"/>
    <p:sldId id="260" r:id="rId9"/>
    <p:sldId id="358" r:id="rId10"/>
    <p:sldId id="359" r:id="rId11"/>
    <p:sldId id="360" r:id="rId12"/>
    <p:sldId id="361" r:id="rId13"/>
    <p:sldId id="372" r:id="rId14"/>
    <p:sldId id="371" r:id="rId15"/>
    <p:sldId id="275" r:id="rId16"/>
    <p:sldId id="333" r:id="rId17"/>
    <p:sldId id="312" r:id="rId18"/>
    <p:sldId id="334" r:id="rId19"/>
    <p:sldId id="314" r:id="rId20"/>
    <p:sldId id="335" r:id="rId21"/>
    <p:sldId id="341" r:id="rId22"/>
    <p:sldId id="342" r:id="rId23"/>
    <p:sldId id="351" r:id="rId24"/>
    <p:sldId id="352" r:id="rId25"/>
    <p:sldId id="269" r:id="rId26"/>
    <p:sldId id="272" r:id="rId27"/>
    <p:sldId id="339" r:id="rId28"/>
    <p:sldId id="340" r:id="rId29"/>
    <p:sldId id="273" r:id="rId30"/>
    <p:sldId id="298" r:id="rId31"/>
    <p:sldId id="373" r:id="rId32"/>
    <p:sldId id="306" r:id="rId33"/>
    <p:sldId id="307" r:id="rId34"/>
    <p:sldId id="300" r:id="rId35"/>
    <p:sldId id="301" r:id="rId36"/>
    <p:sldId id="321" r:id="rId37"/>
    <p:sldId id="325" r:id="rId38"/>
    <p:sldId id="362" r:id="rId39"/>
    <p:sldId id="363" r:id="rId40"/>
    <p:sldId id="330" r:id="rId41"/>
    <p:sldId id="331" r:id="rId42"/>
    <p:sldId id="345" r:id="rId43"/>
    <p:sldId id="346" r:id="rId44"/>
    <p:sldId id="347" r:id="rId45"/>
    <p:sldId id="348" r:id="rId46"/>
    <p:sldId id="349" r:id="rId47"/>
    <p:sldId id="350" r:id="rId48"/>
    <p:sldId id="274" r:id="rId49"/>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317"/>
    <p:restoredTop sz="94689"/>
  </p:normalViewPr>
  <p:slideViewPr>
    <p:cSldViewPr>
      <p:cViewPr varScale="1">
        <p:scale>
          <a:sx n="94" d="100"/>
          <a:sy n="94" d="100"/>
        </p:scale>
        <p:origin x="1952" y="48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30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75334EB-E59D-76C6-313D-613228DF65A7}"/>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Times New Roman" charset="0"/>
                <a:ea typeface="+mn-ea"/>
              </a:defRPr>
            </a:lvl1pPr>
          </a:lstStyle>
          <a:p>
            <a:pPr>
              <a:defRPr/>
            </a:pPr>
            <a:endParaRPr lang="en-US"/>
          </a:p>
        </p:txBody>
      </p:sp>
      <p:sp>
        <p:nvSpPr>
          <p:cNvPr id="3" name="Date Placeholder 2">
            <a:extLst>
              <a:ext uri="{FF2B5EF4-FFF2-40B4-BE49-F238E27FC236}">
                <a16:creationId xmlns:a16="http://schemas.microsoft.com/office/drawing/2014/main" id="{8D6A7133-9CC3-F82B-028A-0FBEE6F71F63}"/>
              </a:ext>
            </a:extLst>
          </p:cNvPr>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pPr>
              <a:defRPr/>
            </a:pPr>
            <a:fld id="{1D53C3DD-4A53-EA42-B184-532EF26D6328}" type="datetime1">
              <a:rPr lang="en-US" altLang="en-US"/>
              <a:pPr>
                <a:defRPr/>
              </a:pPr>
              <a:t>1/26/26</a:t>
            </a:fld>
            <a:endParaRPr lang="en-US" altLang="en-US"/>
          </a:p>
        </p:txBody>
      </p:sp>
      <p:sp>
        <p:nvSpPr>
          <p:cNvPr id="4" name="Footer Placeholder 3">
            <a:extLst>
              <a:ext uri="{FF2B5EF4-FFF2-40B4-BE49-F238E27FC236}">
                <a16:creationId xmlns:a16="http://schemas.microsoft.com/office/drawing/2014/main" id="{5CD4598A-D7C7-7F75-D226-C00A9539BBBF}"/>
              </a:ext>
            </a:extLst>
          </p:cNvPr>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atin typeface="Times New Roman" charset="0"/>
                <a:ea typeface="+mn-ea"/>
              </a:defRPr>
            </a:lvl1pPr>
          </a:lstStyle>
          <a:p>
            <a:pPr>
              <a:defRPr/>
            </a:pPr>
            <a:endParaRPr lang="en-US"/>
          </a:p>
        </p:txBody>
      </p:sp>
      <p:sp>
        <p:nvSpPr>
          <p:cNvPr id="5" name="Slide Number Placeholder 4">
            <a:extLst>
              <a:ext uri="{FF2B5EF4-FFF2-40B4-BE49-F238E27FC236}">
                <a16:creationId xmlns:a16="http://schemas.microsoft.com/office/drawing/2014/main" id="{D06DC71E-61CE-B122-5E1A-1C935F633E66}"/>
              </a:ext>
            </a:extLst>
          </p:cNvPr>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C9D2571F-6C2D-4A41-8F6B-C4365B5FC2A5}"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95F3F37F-47EB-4F70-5C8B-ACC6262565D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3E48FB26-AF22-2E7C-6469-FE8A89C79A3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04C566D6-2D2B-A61C-2079-8565379C98AF}"/>
              </a:ext>
            </a:extLst>
          </p:cNvPr>
          <p:cNvSpPr>
            <a:spLocks noGrp="1" noChangeArrowheads="1"/>
          </p:cNvSpPr>
          <p:nvPr>
            <p:ph type="sldNum" sz="quarter" idx="12"/>
          </p:nvPr>
        </p:nvSpPr>
        <p:spPr>
          <a:ln/>
        </p:spPr>
        <p:txBody>
          <a:bodyPr/>
          <a:lstStyle>
            <a:lvl1pPr>
              <a:defRPr/>
            </a:lvl1pPr>
          </a:lstStyle>
          <a:p>
            <a:pPr>
              <a:defRPr/>
            </a:pPr>
            <a:fld id="{04D65901-9083-C64A-B1A7-59DCEE8573C6}" type="slidenum">
              <a:rPr lang="en-US" altLang="en-US"/>
              <a:pPr>
                <a:defRPr/>
              </a:pPr>
              <a:t>‹#›</a:t>
            </a:fld>
            <a:endParaRPr lang="en-US" altLang="en-US"/>
          </a:p>
        </p:txBody>
      </p:sp>
    </p:spTree>
    <p:extLst>
      <p:ext uri="{BB962C8B-B14F-4D97-AF65-F5344CB8AC3E}">
        <p14:creationId xmlns:p14="http://schemas.microsoft.com/office/powerpoint/2010/main" val="19937273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E520435E-DAC8-30E3-BE3E-DB64280AAC0A}"/>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61817BE-79A9-5C53-56D7-2300A68091B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ABA2FE82-5FA1-CE95-893E-52B5838E03F5}"/>
              </a:ext>
            </a:extLst>
          </p:cNvPr>
          <p:cNvSpPr>
            <a:spLocks noGrp="1" noChangeArrowheads="1"/>
          </p:cNvSpPr>
          <p:nvPr>
            <p:ph type="sldNum" sz="quarter" idx="12"/>
          </p:nvPr>
        </p:nvSpPr>
        <p:spPr>
          <a:ln/>
        </p:spPr>
        <p:txBody>
          <a:bodyPr/>
          <a:lstStyle>
            <a:lvl1pPr>
              <a:defRPr/>
            </a:lvl1pPr>
          </a:lstStyle>
          <a:p>
            <a:pPr>
              <a:defRPr/>
            </a:pPr>
            <a:fld id="{41536173-2E1F-1542-9127-3F9C9278C948}" type="slidenum">
              <a:rPr lang="en-US" altLang="en-US"/>
              <a:pPr>
                <a:defRPr/>
              </a:pPr>
              <a:t>‹#›</a:t>
            </a:fld>
            <a:endParaRPr lang="en-US" altLang="en-US"/>
          </a:p>
        </p:txBody>
      </p:sp>
    </p:spTree>
    <p:extLst>
      <p:ext uri="{BB962C8B-B14F-4D97-AF65-F5344CB8AC3E}">
        <p14:creationId xmlns:p14="http://schemas.microsoft.com/office/powerpoint/2010/main" val="16544606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B511C20B-7A43-A320-B300-948DE850CF4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62C1727B-13EB-CC5E-097A-AD7632BCAD3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F2CD08EC-15CB-2446-1C53-E840D00270DB}"/>
              </a:ext>
            </a:extLst>
          </p:cNvPr>
          <p:cNvSpPr>
            <a:spLocks noGrp="1" noChangeArrowheads="1"/>
          </p:cNvSpPr>
          <p:nvPr>
            <p:ph type="sldNum" sz="quarter" idx="12"/>
          </p:nvPr>
        </p:nvSpPr>
        <p:spPr>
          <a:ln/>
        </p:spPr>
        <p:txBody>
          <a:bodyPr/>
          <a:lstStyle>
            <a:lvl1pPr>
              <a:defRPr/>
            </a:lvl1pPr>
          </a:lstStyle>
          <a:p>
            <a:pPr>
              <a:defRPr/>
            </a:pPr>
            <a:fld id="{6132DDD3-7277-9542-938F-FADD98ABF0CE}" type="slidenum">
              <a:rPr lang="en-US" altLang="en-US"/>
              <a:pPr>
                <a:defRPr/>
              </a:pPr>
              <a:t>‹#›</a:t>
            </a:fld>
            <a:endParaRPr lang="en-US" altLang="en-US"/>
          </a:p>
        </p:txBody>
      </p:sp>
    </p:spTree>
    <p:extLst>
      <p:ext uri="{BB962C8B-B14F-4D97-AF65-F5344CB8AC3E}">
        <p14:creationId xmlns:p14="http://schemas.microsoft.com/office/powerpoint/2010/main" val="35123390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A7E971A7-F597-AB5D-498C-DF7129B4AA18}"/>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3C06C2FD-5D53-3ED5-39CC-2ED33CC799B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CB8D4395-8BB5-55AA-5260-AA1A79EAA780}"/>
              </a:ext>
            </a:extLst>
          </p:cNvPr>
          <p:cNvSpPr>
            <a:spLocks noGrp="1" noChangeArrowheads="1"/>
          </p:cNvSpPr>
          <p:nvPr>
            <p:ph type="sldNum" sz="quarter" idx="12"/>
          </p:nvPr>
        </p:nvSpPr>
        <p:spPr>
          <a:ln/>
        </p:spPr>
        <p:txBody>
          <a:bodyPr/>
          <a:lstStyle>
            <a:lvl1pPr>
              <a:defRPr/>
            </a:lvl1pPr>
          </a:lstStyle>
          <a:p>
            <a:pPr>
              <a:defRPr/>
            </a:pPr>
            <a:fld id="{62247785-CADC-CD4A-9A88-B7F8895F40FD}" type="slidenum">
              <a:rPr lang="en-US" altLang="en-US"/>
              <a:pPr>
                <a:defRPr/>
              </a:pPr>
              <a:t>‹#›</a:t>
            </a:fld>
            <a:endParaRPr lang="en-US" altLang="en-US"/>
          </a:p>
        </p:txBody>
      </p:sp>
    </p:spTree>
    <p:extLst>
      <p:ext uri="{BB962C8B-B14F-4D97-AF65-F5344CB8AC3E}">
        <p14:creationId xmlns:p14="http://schemas.microsoft.com/office/powerpoint/2010/main" val="24297079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91E0A510-E345-AF46-7DD2-04C89BCEFEA6}"/>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311484BD-858B-C9F5-23FA-7CC8E9E461A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AEB3B977-9940-C840-4E47-4386202D8D0B}"/>
              </a:ext>
            </a:extLst>
          </p:cNvPr>
          <p:cNvSpPr>
            <a:spLocks noGrp="1" noChangeArrowheads="1"/>
          </p:cNvSpPr>
          <p:nvPr>
            <p:ph type="sldNum" sz="quarter" idx="12"/>
          </p:nvPr>
        </p:nvSpPr>
        <p:spPr>
          <a:ln/>
        </p:spPr>
        <p:txBody>
          <a:bodyPr/>
          <a:lstStyle>
            <a:lvl1pPr>
              <a:defRPr/>
            </a:lvl1pPr>
          </a:lstStyle>
          <a:p>
            <a:pPr>
              <a:defRPr/>
            </a:pPr>
            <a:fld id="{66458960-018B-424A-9320-91F732FBE1BA}" type="slidenum">
              <a:rPr lang="en-US" altLang="en-US"/>
              <a:pPr>
                <a:defRPr/>
              </a:pPr>
              <a:t>‹#›</a:t>
            </a:fld>
            <a:endParaRPr lang="en-US" altLang="en-US"/>
          </a:p>
        </p:txBody>
      </p:sp>
    </p:spTree>
    <p:extLst>
      <p:ext uri="{BB962C8B-B14F-4D97-AF65-F5344CB8AC3E}">
        <p14:creationId xmlns:p14="http://schemas.microsoft.com/office/powerpoint/2010/main" val="9193064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D425866B-989E-4F88-298B-C24B14E734B1}"/>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0CED5DE6-5C21-F840-168C-39F546BD7CB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5C833244-309C-55E8-0920-2ECFB0004036}"/>
              </a:ext>
            </a:extLst>
          </p:cNvPr>
          <p:cNvSpPr>
            <a:spLocks noGrp="1" noChangeArrowheads="1"/>
          </p:cNvSpPr>
          <p:nvPr>
            <p:ph type="sldNum" sz="quarter" idx="12"/>
          </p:nvPr>
        </p:nvSpPr>
        <p:spPr>
          <a:ln/>
        </p:spPr>
        <p:txBody>
          <a:bodyPr/>
          <a:lstStyle>
            <a:lvl1pPr>
              <a:defRPr/>
            </a:lvl1pPr>
          </a:lstStyle>
          <a:p>
            <a:pPr>
              <a:defRPr/>
            </a:pPr>
            <a:fld id="{4A61D818-01A8-8C40-80D8-BA53F21D1979}" type="slidenum">
              <a:rPr lang="en-US" altLang="en-US"/>
              <a:pPr>
                <a:defRPr/>
              </a:pPr>
              <a:t>‹#›</a:t>
            </a:fld>
            <a:endParaRPr lang="en-US" altLang="en-US"/>
          </a:p>
        </p:txBody>
      </p:sp>
    </p:spTree>
    <p:extLst>
      <p:ext uri="{BB962C8B-B14F-4D97-AF65-F5344CB8AC3E}">
        <p14:creationId xmlns:p14="http://schemas.microsoft.com/office/powerpoint/2010/main" val="23755949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6B8B99EE-92E9-FCEE-089B-0640AB2FE60A}"/>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C4012BD5-987C-DDEF-8DA4-026518A2795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F4DDFD76-EA7A-1F91-0A83-D72D5A1D4C84}"/>
              </a:ext>
            </a:extLst>
          </p:cNvPr>
          <p:cNvSpPr>
            <a:spLocks noGrp="1" noChangeArrowheads="1"/>
          </p:cNvSpPr>
          <p:nvPr>
            <p:ph type="sldNum" sz="quarter" idx="12"/>
          </p:nvPr>
        </p:nvSpPr>
        <p:spPr>
          <a:ln/>
        </p:spPr>
        <p:txBody>
          <a:bodyPr/>
          <a:lstStyle>
            <a:lvl1pPr>
              <a:defRPr/>
            </a:lvl1pPr>
          </a:lstStyle>
          <a:p>
            <a:pPr>
              <a:defRPr/>
            </a:pPr>
            <a:fld id="{A68140F0-6E7F-C843-9164-AC687A840D29}" type="slidenum">
              <a:rPr lang="en-US" altLang="en-US"/>
              <a:pPr>
                <a:defRPr/>
              </a:pPr>
              <a:t>‹#›</a:t>
            </a:fld>
            <a:endParaRPr lang="en-US" altLang="en-US"/>
          </a:p>
        </p:txBody>
      </p:sp>
    </p:spTree>
    <p:extLst>
      <p:ext uri="{BB962C8B-B14F-4D97-AF65-F5344CB8AC3E}">
        <p14:creationId xmlns:p14="http://schemas.microsoft.com/office/powerpoint/2010/main" val="17746740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7C0490B0-53F3-DA68-5E34-66AE20A64656}"/>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D259B639-53F8-1BA9-E060-A506BAAFBE0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3CEAADCD-783A-7491-968A-7E453DE63F23}"/>
              </a:ext>
            </a:extLst>
          </p:cNvPr>
          <p:cNvSpPr>
            <a:spLocks noGrp="1" noChangeArrowheads="1"/>
          </p:cNvSpPr>
          <p:nvPr>
            <p:ph type="sldNum" sz="quarter" idx="12"/>
          </p:nvPr>
        </p:nvSpPr>
        <p:spPr>
          <a:ln/>
        </p:spPr>
        <p:txBody>
          <a:bodyPr/>
          <a:lstStyle>
            <a:lvl1pPr>
              <a:defRPr/>
            </a:lvl1pPr>
          </a:lstStyle>
          <a:p>
            <a:pPr>
              <a:defRPr/>
            </a:pPr>
            <a:fld id="{96B3A696-8B8D-9D47-A1C1-054A1E475773}" type="slidenum">
              <a:rPr lang="en-US" altLang="en-US"/>
              <a:pPr>
                <a:defRPr/>
              </a:pPr>
              <a:t>‹#›</a:t>
            </a:fld>
            <a:endParaRPr lang="en-US" altLang="en-US"/>
          </a:p>
        </p:txBody>
      </p:sp>
    </p:spTree>
    <p:extLst>
      <p:ext uri="{BB962C8B-B14F-4D97-AF65-F5344CB8AC3E}">
        <p14:creationId xmlns:p14="http://schemas.microsoft.com/office/powerpoint/2010/main" val="19945147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7FCD7095-6066-EF97-1909-DEF6811556FB}"/>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D0317C23-909B-D324-0421-1A34BFA6116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3062BDF4-DAFA-2BE5-CD72-081E9E72F978}"/>
              </a:ext>
            </a:extLst>
          </p:cNvPr>
          <p:cNvSpPr>
            <a:spLocks noGrp="1" noChangeArrowheads="1"/>
          </p:cNvSpPr>
          <p:nvPr>
            <p:ph type="sldNum" sz="quarter" idx="12"/>
          </p:nvPr>
        </p:nvSpPr>
        <p:spPr>
          <a:ln/>
        </p:spPr>
        <p:txBody>
          <a:bodyPr/>
          <a:lstStyle>
            <a:lvl1pPr>
              <a:defRPr/>
            </a:lvl1pPr>
          </a:lstStyle>
          <a:p>
            <a:pPr>
              <a:defRPr/>
            </a:pPr>
            <a:fld id="{411A7106-8C97-554E-B355-834FE06F552D}" type="slidenum">
              <a:rPr lang="en-US" altLang="en-US"/>
              <a:pPr>
                <a:defRPr/>
              </a:pPr>
              <a:t>‹#›</a:t>
            </a:fld>
            <a:endParaRPr lang="en-US" altLang="en-US"/>
          </a:p>
        </p:txBody>
      </p:sp>
    </p:spTree>
    <p:extLst>
      <p:ext uri="{BB962C8B-B14F-4D97-AF65-F5344CB8AC3E}">
        <p14:creationId xmlns:p14="http://schemas.microsoft.com/office/powerpoint/2010/main" val="6321270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07FCDD72-A0AF-74EF-1E41-1927C0C2752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08459CBA-ECEB-D668-23DF-6C6AF6E0CA3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C02D627E-5E29-5486-61B4-25CF80433765}"/>
              </a:ext>
            </a:extLst>
          </p:cNvPr>
          <p:cNvSpPr>
            <a:spLocks noGrp="1" noChangeArrowheads="1"/>
          </p:cNvSpPr>
          <p:nvPr>
            <p:ph type="sldNum" sz="quarter" idx="12"/>
          </p:nvPr>
        </p:nvSpPr>
        <p:spPr>
          <a:ln/>
        </p:spPr>
        <p:txBody>
          <a:bodyPr/>
          <a:lstStyle>
            <a:lvl1pPr>
              <a:defRPr/>
            </a:lvl1pPr>
          </a:lstStyle>
          <a:p>
            <a:pPr>
              <a:defRPr/>
            </a:pPr>
            <a:fld id="{2DC63EC1-94B3-0C45-8379-BDEC3C016C83}" type="slidenum">
              <a:rPr lang="en-US" altLang="en-US"/>
              <a:pPr>
                <a:defRPr/>
              </a:pPr>
              <a:t>‹#›</a:t>
            </a:fld>
            <a:endParaRPr lang="en-US" altLang="en-US"/>
          </a:p>
        </p:txBody>
      </p:sp>
    </p:spTree>
    <p:extLst>
      <p:ext uri="{BB962C8B-B14F-4D97-AF65-F5344CB8AC3E}">
        <p14:creationId xmlns:p14="http://schemas.microsoft.com/office/powerpoint/2010/main" val="2823098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657EA5B1-40DB-9CB4-2A92-7A495DD911E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2FE64D10-CE02-1376-5A2F-65B1BDE9DBC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103C2FEA-EAD4-F82C-1F41-16C80C882127}"/>
              </a:ext>
            </a:extLst>
          </p:cNvPr>
          <p:cNvSpPr>
            <a:spLocks noGrp="1" noChangeArrowheads="1"/>
          </p:cNvSpPr>
          <p:nvPr>
            <p:ph type="sldNum" sz="quarter" idx="12"/>
          </p:nvPr>
        </p:nvSpPr>
        <p:spPr>
          <a:ln/>
        </p:spPr>
        <p:txBody>
          <a:bodyPr/>
          <a:lstStyle>
            <a:lvl1pPr>
              <a:defRPr/>
            </a:lvl1pPr>
          </a:lstStyle>
          <a:p>
            <a:pPr>
              <a:defRPr/>
            </a:pPr>
            <a:fld id="{DC9F6C5D-4FC1-214B-A621-EFF334351B6E}" type="slidenum">
              <a:rPr lang="en-US" altLang="en-US"/>
              <a:pPr>
                <a:defRPr/>
              </a:pPr>
              <a:t>‹#›</a:t>
            </a:fld>
            <a:endParaRPr lang="en-US" altLang="en-US"/>
          </a:p>
        </p:txBody>
      </p:sp>
    </p:spTree>
    <p:extLst>
      <p:ext uri="{BB962C8B-B14F-4D97-AF65-F5344CB8AC3E}">
        <p14:creationId xmlns:p14="http://schemas.microsoft.com/office/powerpoint/2010/main" val="32401496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F6EDB47C-FA16-B41C-6410-67B85B70E39A}"/>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E94D0D11-B0D6-DAB4-7C88-A58C85CEB82C}"/>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6F2192EE-4B7F-7D60-9EB1-C1AE4CC9B83C}"/>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charset="0"/>
                <a:ea typeface="+mn-ea"/>
              </a:defRPr>
            </a:lvl1pPr>
          </a:lstStyle>
          <a:p>
            <a:pPr>
              <a:defRPr/>
            </a:pPr>
            <a:endParaRPr lang="en-US"/>
          </a:p>
        </p:txBody>
      </p:sp>
      <p:sp>
        <p:nvSpPr>
          <p:cNvPr id="1029" name="Rectangle 5">
            <a:extLst>
              <a:ext uri="{FF2B5EF4-FFF2-40B4-BE49-F238E27FC236}">
                <a16:creationId xmlns:a16="http://schemas.microsoft.com/office/drawing/2014/main" id="{0E90ABBE-BCFD-C1C6-4BF1-0312847051E8}"/>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charset="0"/>
                <a:ea typeface="+mn-ea"/>
              </a:defRPr>
            </a:lvl1pPr>
          </a:lstStyle>
          <a:p>
            <a:pPr>
              <a:defRPr/>
            </a:pPr>
            <a:endParaRPr lang="en-US"/>
          </a:p>
        </p:txBody>
      </p:sp>
      <p:sp>
        <p:nvSpPr>
          <p:cNvPr id="1030" name="Rectangle 6">
            <a:extLst>
              <a:ext uri="{FF2B5EF4-FFF2-40B4-BE49-F238E27FC236}">
                <a16:creationId xmlns:a16="http://schemas.microsoft.com/office/drawing/2014/main" id="{78B66BBA-5FED-605B-0F79-64898DD3AB8F}"/>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5B4FF7C5-A6FA-334E-8BAB-BAE762B37871}"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a:extLst>
              <a:ext uri="{FF2B5EF4-FFF2-40B4-BE49-F238E27FC236}">
                <a16:creationId xmlns:a16="http://schemas.microsoft.com/office/drawing/2014/main" id="{99EE4429-AC9C-30A8-F973-D64F510A25A8}"/>
              </a:ext>
            </a:extLst>
          </p:cNvPr>
          <p:cNvSpPr>
            <a:spLocks noGrp="1" noChangeArrowheads="1"/>
          </p:cNvSpPr>
          <p:nvPr>
            <p:ph type="title"/>
          </p:nvPr>
        </p:nvSpPr>
        <p:spPr>
          <a:xfrm>
            <a:off x="685800" y="1066800"/>
            <a:ext cx="7772400" cy="3581400"/>
          </a:xfrm>
        </p:spPr>
        <p:txBody>
          <a:bodyPr/>
          <a:lstStyle/>
          <a:p>
            <a:r>
              <a:rPr lang="en-US" altLang="en-US" sz="6600" b="1">
                <a:ea typeface="ＭＳ Ｐゴシック" panose="020B0600070205080204" pitchFamily="34" charset="-128"/>
              </a:rPr>
              <a:t>How to Make Your Writing Better</a:t>
            </a:r>
            <a:endParaRPr lang="en-US" altLang="en-US" sz="6600">
              <a:ea typeface="ＭＳ Ｐゴシック" panose="020B0600070205080204" pitchFamily="34" charset="-128"/>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a:extLst>
              <a:ext uri="{FF2B5EF4-FFF2-40B4-BE49-F238E27FC236}">
                <a16:creationId xmlns:a16="http://schemas.microsoft.com/office/drawing/2014/main" id="{9921DE44-CA3F-3D8D-FFC3-A141B1FDE37A}"/>
              </a:ext>
            </a:extLst>
          </p:cNvPr>
          <p:cNvSpPr>
            <a:spLocks noGrp="1" noChangeArrowheads="1"/>
          </p:cNvSpPr>
          <p:nvPr>
            <p:ph type="ctrTitle"/>
          </p:nvPr>
        </p:nvSpPr>
        <p:spPr>
          <a:xfrm>
            <a:off x="685800" y="1524000"/>
            <a:ext cx="7772400" cy="1143000"/>
          </a:xfrm>
        </p:spPr>
        <p:txBody>
          <a:bodyPr/>
          <a:lstStyle/>
          <a:p>
            <a:r>
              <a:rPr lang="en-US" altLang="en-US" sz="6000" b="1">
                <a:ea typeface="ＭＳ Ｐゴシック" panose="020B0600070205080204" pitchFamily="34" charset="-128"/>
              </a:rPr>
              <a:t>Common Errors</a:t>
            </a:r>
            <a:endParaRPr lang="en-US" altLang="en-US">
              <a:ea typeface="ＭＳ Ｐゴシック" panose="020B0600070205080204" pitchFamily="34" charset="-128"/>
            </a:endParaRPr>
          </a:p>
        </p:txBody>
      </p:sp>
      <p:sp>
        <p:nvSpPr>
          <p:cNvPr id="15362" name="Rectangle 3">
            <a:extLst>
              <a:ext uri="{FF2B5EF4-FFF2-40B4-BE49-F238E27FC236}">
                <a16:creationId xmlns:a16="http://schemas.microsoft.com/office/drawing/2014/main" id="{DAE70C8A-7C10-AB18-F4C8-13D3D1731500}"/>
              </a:ext>
            </a:extLst>
          </p:cNvPr>
          <p:cNvSpPr>
            <a:spLocks noGrp="1" noChangeArrowheads="1"/>
          </p:cNvSpPr>
          <p:nvPr>
            <p:ph type="subTitle" idx="1"/>
          </p:nvPr>
        </p:nvSpPr>
        <p:spPr>
          <a:xfrm>
            <a:off x="1371600" y="3352800"/>
            <a:ext cx="6400800" cy="1752600"/>
          </a:xfrm>
        </p:spPr>
        <p:txBody>
          <a:bodyPr/>
          <a:lstStyle/>
          <a:p>
            <a:r>
              <a:rPr lang="en-US" altLang="en-US">
                <a:ea typeface="ＭＳ Ｐゴシック" panose="020B0600070205080204" pitchFamily="34" charset="-128"/>
              </a:rPr>
              <a:t>This is a short list of mistakes that almost 100 percent of journalism students – and others – make.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a:extLst>
              <a:ext uri="{FF2B5EF4-FFF2-40B4-BE49-F238E27FC236}">
                <a16:creationId xmlns:a16="http://schemas.microsoft.com/office/drawing/2014/main" id="{812AFEF5-1F9E-A7FE-F634-0152ACF2B261}"/>
              </a:ext>
            </a:extLst>
          </p:cNvPr>
          <p:cNvSpPr>
            <a:spLocks noGrp="1" noChangeArrowheads="1"/>
          </p:cNvSpPr>
          <p:nvPr>
            <p:ph type="title"/>
          </p:nvPr>
        </p:nvSpPr>
        <p:spPr>
          <a:xfrm>
            <a:off x="685800" y="1828800"/>
            <a:ext cx="7772400" cy="2286000"/>
          </a:xfrm>
        </p:spPr>
        <p:txBody>
          <a:bodyPr/>
          <a:lstStyle/>
          <a:p>
            <a:r>
              <a:rPr lang="en-US" altLang="en-US" sz="6000" b="1">
                <a:ea typeface="ＭＳ Ｐゴシック" panose="020B0600070205080204" pitchFamily="34" charset="-128"/>
              </a:rPr>
              <a:t>The too-long sentence</a:t>
            </a:r>
            <a:endParaRPr lang="en-US" altLang="en-US">
              <a:ea typeface="ＭＳ Ｐゴシック" panose="020B0600070205080204" pitchFamily="34" charset="-128"/>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a:extLst>
              <a:ext uri="{FF2B5EF4-FFF2-40B4-BE49-F238E27FC236}">
                <a16:creationId xmlns:a16="http://schemas.microsoft.com/office/drawing/2014/main" id="{A2BB533A-6BAF-7057-FD86-B67A9D63A681}"/>
              </a:ext>
            </a:extLst>
          </p:cNvPr>
          <p:cNvSpPr>
            <a:spLocks noGrp="1" noChangeArrowheads="1"/>
          </p:cNvSpPr>
          <p:nvPr>
            <p:ph type="ctrTitle"/>
          </p:nvPr>
        </p:nvSpPr>
        <p:spPr>
          <a:xfrm>
            <a:off x="762000" y="381000"/>
            <a:ext cx="7772400" cy="838200"/>
          </a:xfrm>
        </p:spPr>
        <p:txBody>
          <a:bodyPr/>
          <a:lstStyle/>
          <a:p>
            <a:r>
              <a:rPr lang="en-US" altLang="en-US" sz="5400" b="1" dirty="0">
                <a:ea typeface="ＭＳ Ｐゴシック" panose="020B0600070205080204" pitchFamily="34" charset="-128"/>
              </a:rPr>
              <a:t>Too long!</a:t>
            </a:r>
            <a:endParaRPr lang="en-US" altLang="en-US" dirty="0">
              <a:ea typeface="ＭＳ Ｐゴシック" panose="020B0600070205080204" pitchFamily="34" charset="-128"/>
            </a:endParaRPr>
          </a:p>
        </p:txBody>
      </p:sp>
      <p:sp>
        <p:nvSpPr>
          <p:cNvPr id="17410" name="Rectangle 3">
            <a:extLst>
              <a:ext uri="{FF2B5EF4-FFF2-40B4-BE49-F238E27FC236}">
                <a16:creationId xmlns:a16="http://schemas.microsoft.com/office/drawing/2014/main" id="{6CD1F8AA-6084-B8BC-51B7-B198BFDA96F4}"/>
              </a:ext>
            </a:extLst>
          </p:cNvPr>
          <p:cNvSpPr>
            <a:spLocks noGrp="1" noChangeArrowheads="1"/>
          </p:cNvSpPr>
          <p:nvPr>
            <p:ph type="subTitle" idx="1"/>
          </p:nvPr>
        </p:nvSpPr>
        <p:spPr>
          <a:xfrm>
            <a:off x="0" y="1371600"/>
            <a:ext cx="8915400" cy="4953000"/>
          </a:xfrm>
        </p:spPr>
        <p:txBody>
          <a:bodyPr/>
          <a:lstStyle/>
          <a:p>
            <a:pPr lvl="2" algn="l"/>
            <a:endParaRPr lang="en-US" altLang="en-US" sz="3100" dirty="0">
              <a:ea typeface="ＭＳ Ｐゴシック" panose="020B0600070205080204" pitchFamily="34" charset="-128"/>
            </a:endParaRPr>
          </a:p>
          <a:p>
            <a:pPr lvl="2" algn="l"/>
            <a:r>
              <a:rPr lang="en-US" altLang="en-US" sz="3200" dirty="0">
                <a:ea typeface="ＭＳ Ｐゴシック" panose="020B0600070205080204" pitchFamily="34" charset="-128"/>
              </a:rPr>
              <a:t>Serena Williams, arguably the most talented female athlete in history and one of the world’s wealthiest women, nearly died during childbirth several years ago because doctors ignored her legitimate concerns while she was in labor in a hospital in Florida, which led to her being bed-ridden for several months and turned the best day of her life into a near tragedy. </a:t>
            </a:r>
            <a:endParaRPr lang="en-US" altLang="en-US" sz="3100" dirty="0">
              <a:ea typeface="ＭＳ Ｐゴシック" panose="020B0600070205080204" pitchFamily="34" charset="-128"/>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a:extLst>
              <a:ext uri="{FF2B5EF4-FFF2-40B4-BE49-F238E27FC236}">
                <a16:creationId xmlns:a16="http://schemas.microsoft.com/office/drawing/2014/main" id="{A2BB533A-6BAF-7057-FD86-B67A9D63A681}"/>
              </a:ext>
            </a:extLst>
          </p:cNvPr>
          <p:cNvSpPr>
            <a:spLocks noGrp="1" noChangeArrowheads="1"/>
          </p:cNvSpPr>
          <p:nvPr>
            <p:ph type="ctrTitle"/>
          </p:nvPr>
        </p:nvSpPr>
        <p:spPr>
          <a:xfrm>
            <a:off x="762000" y="381000"/>
            <a:ext cx="7772400" cy="838200"/>
          </a:xfrm>
        </p:spPr>
        <p:txBody>
          <a:bodyPr/>
          <a:lstStyle/>
          <a:p>
            <a:r>
              <a:rPr lang="en-US" altLang="en-US" sz="5400" b="1" dirty="0">
                <a:ea typeface="ＭＳ Ｐゴシック" panose="020B0600070205080204" pitchFamily="34" charset="-128"/>
              </a:rPr>
              <a:t>Better!</a:t>
            </a:r>
            <a:endParaRPr lang="en-US" altLang="en-US" dirty="0">
              <a:ea typeface="ＭＳ Ｐゴシック" panose="020B0600070205080204" pitchFamily="34" charset="-128"/>
            </a:endParaRPr>
          </a:p>
        </p:txBody>
      </p:sp>
      <p:sp>
        <p:nvSpPr>
          <p:cNvPr id="17410" name="Rectangle 3">
            <a:extLst>
              <a:ext uri="{FF2B5EF4-FFF2-40B4-BE49-F238E27FC236}">
                <a16:creationId xmlns:a16="http://schemas.microsoft.com/office/drawing/2014/main" id="{6CD1F8AA-6084-B8BC-51B7-B198BFDA96F4}"/>
              </a:ext>
            </a:extLst>
          </p:cNvPr>
          <p:cNvSpPr>
            <a:spLocks noGrp="1" noChangeArrowheads="1"/>
          </p:cNvSpPr>
          <p:nvPr>
            <p:ph type="subTitle" idx="1"/>
          </p:nvPr>
        </p:nvSpPr>
        <p:spPr>
          <a:xfrm>
            <a:off x="-76200" y="1752600"/>
            <a:ext cx="8915400" cy="4953000"/>
          </a:xfrm>
        </p:spPr>
        <p:txBody>
          <a:bodyPr/>
          <a:lstStyle/>
          <a:p>
            <a:pPr lvl="2" algn="l"/>
            <a:r>
              <a:rPr lang="en-US" altLang="en-US" sz="3200" dirty="0">
                <a:ea typeface="ＭＳ Ｐゴシック" panose="020B0600070205080204" pitchFamily="34" charset="-128"/>
              </a:rPr>
              <a:t>Serena Williams, arguably the most talented female athlete in history and one of the world’s wealthiest women, nearly died during childbirth several years ago. While in labor in a hospital in Florida, doctors ignored her legitimate concerns. This led to her being bed-ridden for several months and turned the best day of her life into a near tragedy. </a:t>
            </a:r>
          </a:p>
          <a:p>
            <a:pPr lvl="2" algn="l"/>
            <a:endParaRPr lang="en-US" altLang="en-US" sz="3100" dirty="0">
              <a:ea typeface="ＭＳ Ｐゴシック" panose="020B0600070205080204" pitchFamily="34" charset="-128"/>
            </a:endParaRPr>
          </a:p>
        </p:txBody>
      </p:sp>
    </p:spTree>
    <p:extLst>
      <p:ext uri="{BB962C8B-B14F-4D97-AF65-F5344CB8AC3E}">
        <p14:creationId xmlns:p14="http://schemas.microsoft.com/office/powerpoint/2010/main" val="24870076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a:extLst>
              <a:ext uri="{FF2B5EF4-FFF2-40B4-BE49-F238E27FC236}">
                <a16:creationId xmlns:a16="http://schemas.microsoft.com/office/drawing/2014/main" id="{9C80CEAC-5BE8-93C7-A5E9-9C4FD6EA7341}"/>
              </a:ext>
            </a:extLst>
          </p:cNvPr>
          <p:cNvSpPr>
            <a:spLocks noGrp="1" noChangeArrowheads="1"/>
          </p:cNvSpPr>
          <p:nvPr>
            <p:ph type="title"/>
          </p:nvPr>
        </p:nvSpPr>
        <p:spPr/>
        <p:txBody>
          <a:bodyPr/>
          <a:lstStyle/>
          <a:p>
            <a:r>
              <a:rPr lang="en-US" altLang="en-US">
                <a:ea typeface="ＭＳ Ｐゴシック" panose="020B0600070205080204" pitchFamily="34" charset="-128"/>
              </a:rPr>
              <a:t>Too long!</a:t>
            </a:r>
          </a:p>
        </p:txBody>
      </p:sp>
      <p:sp>
        <p:nvSpPr>
          <p:cNvPr id="5" name="Rectangle 4">
            <a:extLst>
              <a:ext uri="{FF2B5EF4-FFF2-40B4-BE49-F238E27FC236}">
                <a16:creationId xmlns:a16="http://schemas.microsoft.com/office/drawing/2014/main" id="{0247E858-BF0F-D806-E6B0-303386067859}"/>
              </a:ext>
            </a:extLst>
          </p:cNvPr>
          <p:cNvSpPr/>
          <p:nvPr/>
        </p:nvSpPr>
        <p:spPr>
          <a:xfrm>
            <a:off x="533400" y="2362200"/>
            <a:ext cx="8229600" cy="3108543"/>
          </a:xfrm>
          <a:prstGeom prst="rect">
            <a:avLst/>
          </a:prstGeom>
        </p:spPr>
        <p:txBody>
          <a:bodyPr>
            <a:spAutoFit/>
          </a:bodyPr>
          <a:lstStyle/>
          <a:p>
            <a:pPr>
              <a:defRPr/>
            </a:pPr>
            <a:r>
              <a:rPr lang="en-US" sz="2800" dirty="0">
                <a:solidFill>
                  <a:srgbClr val="000000"/>
                </a:solidFill>
                <a:latin typeface="+mj-lt"/>
              </a:rPr>
              <a:t>After Hunter College I planned on going into the Peace Corps where I would have been stationed in Cameroon, but the process started to become too expensive, so I interned at a foundation for math and science research while writing breaking news pieces for a digital politics site and also started helping the outlet with its podcast series. </a:t>
            </a:r>
            <a:endParaRPr lang="en-US" sz="2800" dirty="0">
              <a:latin typeface="+mj-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a:extLst>
              <a:ext uri="{FF2B5EF4-FFF2-40B4-BE49-F238E27FC236}">
                <a16:creationId xmlns:a16="http://schemas.microsoft.com/office/drawing/2014/main" id="{242D79CF-1F3D-842A-C94B-9AE910DB51E4}"/>
              </a:ext>
            </a:extLst>
          </p:cNvPr>
          <p:cNvSpPr>
            <a:spLocks noGrp="1" noChangeArrowheads="1"/>
          </p:cNvSpPr>
          <p:nvPr>
            <p:ph type="title"/>
          </p:nvPr>
        </p:nvSpPr>
        <p:spPr/>
        <p:txBody>
          <a:bodyPr/>
          <a:lstStyle/>
          <a:p>
            <a:r>
              <a:rPr lang="en-US" altLang="en-US">
                <a:ea typeface="ＭＳ Ｐゴシック" panose="020B0600070205080204" pitchFamily="34" charset="-128"/>
              </a:rPr>
              <a:t>Better!</a:t>
            </a:r>
          </a:p>
        </p:txBody>
      </p:sp>
      <p:sp>
        <p:nvSpPr>
          <p:cNvPr id="5" name="Rectangle 4">
            <a:extLst>
              <a:ext uri="{FF2B5EF4-FFF2-40B4-BE49-F238E27FC236}">
                <a16:creationId xmlns:a16="http://schemas.microsoft.com/office/drawing/2014/main" id="{EDD974EC-AC17-35EF-CA73-509D3FE76FC5}"/>
              </a:ext>
            </a:extLst>
          </p:cNvPr>
          <p:cNvSpPr/>
          <p:nvPr/>
        </p:nvSpPr>
        <p:spPr>
          <a:xfrm>
            <a:off x="533400" y="2362200"/>
            <a:ext cx="8229600" cy="2677656"/>
          </a:xfrm>
          <a:prstGeom prst="rect">
            <a:avLst/>
          </a:prstGeom>
        </p:spPr>
        <p:txBody>
          <a:bodyPr>
            <a:spAutoFit/>
          </a:bodyPr>
          <a:lstStyle/>
          <a:p>
            <a:pPr>
              <a:defRPr/>
            </a:pPr>
            <a:r>
              <a:rPr lang="en-US" sz="2800" dirty="0">
                <a:solidFill>
                  <a:srgbClr val="000000"/>
                </a:solidFill>
                <a:latin typeface="+mj-lt"/>
              </a:rPr>
              <a:t>After Hunter College I planned on going into the Peace Corps where I would have been stationed in Cameroon. But the process started to become too expensive, so I interned at a foundation for math and science research while writing breaking news pieces for a digital politics site. I also helped the outlet with its podcast series. </a:t>
            </a:r>
            <a:endParaRPr lang="en-US" sz="2800" dirty="0">
              <a:latin typeface="+mj-l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a:extLst>
              <a:ext uri="{FF2B5EF4-FFF2-40B4-BE49-F238E27FC236}">
                <a16:creationId xmlns:a16="http://schemas.microsoft.com/office/drawing/2014/main" id="{0540B75E-860B-010A-1BA8-5D096F1439E8}"/>
              </a:ext>
            </a:extLst>
          </p:cNvPr>
          <p:cNvSpPr>
            <a:spLocks noGrp="1" noChangeArrowheads="1"/>
          </p:cNvSpPr>
          <p:nvPr>
            <p:ph type="title"/>
          </p:nvPr>
        </p:nvSpPr>
        <p:spPr>
          <a:xfrm>
            <a:off x="685800" y="685800"/>
            <a:ext cx="7772400" cy="1600200"/>
          </a:xfrm>
        </p:spPr>
        <p:txBody>
          <a:bodyPr/>
          <a:lstStyle/>
          <a:p>
            <a:r>
              <a:rPr lang="en-US" altLang="en-US" sz="4800" b="1">
                <a:solidFill>
                  <a:schemeClr val="tx1"/>
                </a:solidFill>
                <a:ea typeface="ＭＳ Ｐゴシック" panose="020B0600070205080204" pitchFamily="34" charset="-128"/>
              </a:rPr>
              <a:t>How can you avoid long sentences?</a:t>
            </a:r>
            <a:br>
              <a:rPr lang="en-US" altLang="en-US" sz="4800" b="1">
                <a:solidFill>
                  <a:schemeClr val="tx1"/>
                </a:solidFill>
                <a:ea typeface="ＭＳ Ｐゴシック" panose="020B0600070205080204" pitchFamily="34" charset="-128"/>
              </a:rPr>
            </a:br>
            <a:endParaRPr lang="en-US" altLang="en-US" b="1">
              <a:solidFill>
                <a:schemeClr val="tx1"/>
              </a:solidFill>
              <a:ea typeface="ＭＳ Ｐゴシック" panose="020B0600070205080204" pitchFamily="34" charset="-128"/>
            </a:endParaRPr>
          </a:p>
        </p:txBody>
      </p:sp>
      <p:sp>
        <p:nvSpPr>
          <p:cNvPr id="19458" name="Rectangle 3">
            <a:extLst>
              <a:ext uri="{FF2B5EF4-FFF2-40B4-BE49-F238E27FC236}">
                <a16:creationId xmlns:a16="http://schemas.microsoft.com/office/drawing/2014/main" id="{B4C6BDD0-B1FA-9544-686B-FE850605D522}"/>
              </a:ext>
            </a:extLst>
          </p:cNvPr>
          <p:cNvSpPr>
            <a:spLocks noGrp="1" noChangeArrowheads="1"/>
          </p:cNvSpPr>
          <p:nvPr>
            <p:ph type="body" idx="1"/>
          </p:nvPr>
        </p:nvSpPr>
        <p:spPr>
          <a:xfrm>
            <a:off x="685800" y="2438400"/>
            <a:ext cx="7772400" cy="3657600"/>
          </a:xfrm>
        </p:spPr>
        <p:txBody>
          <a:bodyPr/>
          <a:lstStyle/>
          <a:p>
            <a:pPr lvl="2"/>
            <a:r>
              <a:rPr lang="en-US" altLang="en-US" sz="2800">
                <a:ea typeface="ＭＳ Ｐゴシック" panose="020B0600070205080204" pitchFamily="34" charset="-128"/>
              </a:rPr>
              <a:t>Look at it. Does it look more like a paragraph than a sentence? </a:t>
            </a:r>
          </a:p>
          <a:p>
            <a:pPr lvl="2"/>
            <a:r>
              <a:rPr lang="en-US" altLang="en-US" sz="2800">
                <a:ea typeface="ＭＳ Ｐゴシック" panose="020B0600070205080204" pitchFamily="34" charset="-128"/>
              </a:rPr>
              <a:t>Read it all at once out loud. If you feel breathless, it’s too long.</a:t>
            </a:r>
          </a:p>
          <a:p>
            <a:pPr lvl="2"/>
            <a:r>
              <a:rPr lang="en-US" altLang="en-US" sz="2800">
                <a:ea typeface="ＭＳ Ｐゴシック" panose="020B0600070205080204" pitchFamily="34" charset="-128"/>
              </a:rPr>
              <a:t>Look at the number of “ands,” buts” and “becauses.” If you have more than one, consider breaking it up.</a:t>
            </a:r>
          </a:p>
          <a:p>
            <a:pPr>
              <a:buFontTx/>
              <a:buNone/>
            </a:pPr>
            <a:endParaRPr lang="en-US" altLang="en-US" sz="2800">
              <a:ea typeface="ＭＳ Ｐゴシック" panose="020B0600070205080204" pitchFamily="34" charset="-128"/>
            </a:endParaRPr>
          </a:p>
          <a:p>
            <a:endParaRPr lang="en-US" altLang="en-US">
              <a:ea typeface="ＭＳ Ｐゴシック" panose="020B0600070205080204" pitchFamily="34" charset="-128"/>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19F15-9D8E-2CE4-A136-2DDF5572130B}"/>
              </a:ext>
            </a:extLst>
          </p:cNvPr>
          <p:cNvSpPr>
            <a:spLocks noGrp="1"/>
          </p:cNvSpPr>
          <p:nvPr>
            <p:ph type="title"/>
          </p:nvPr>
        </p:nvSpPr>
        <p:spPr/>
        <p:txBody>
          <a:bodyPr/>
          <a:lstStyle/>
          <a:p>
            <a:r>
              <a:rPr lang="en-US" dirty="0"/>
              <a:t>Run-on Sentences</a:t>
            </a:r>
            <a:br>
              <a:rPr lang="en-US" dirty="0"/>
            </a:br>
            <a:endParaRPr lang="en-US" dirty="0"/>
          </a:p>
        </p:txBody>
      </p:sp>
      <p:sp>
        <p:nvSpPr>
          <p:cNvPr id="4" name="TextBox 3">
            <a:extLst>
              <a:ext uri="{FF2B5EF4-FFF2-40B4-BE49-F238E27FC236}">
                <a16:creationId xmlns:a16="http://schemas.microsoft.com/office/drawing/2014/main" id="{2F0F3213-BD8C-1CAE-BCA0-580425239C68}"/>
              </a:ext>
            </a:extLst>
          </p:cNvPr>
          <p:cNvSpPr txBox="1"/>
          <p:nvPr/>
        </p:nvSpPr>
        <p:spPr>
          <a:xfrm>
            <a:off x="1216152" y="2133600"/>
            <a:ext cx="7239000" cy="1200329"/>
          </a:xfrm>
          <a:prstGeom prst="rect">
            <a:avLst/>
          </a:prstGeom>
          <a:noFill/>
        </p:spPr>
        <p:txBody>
          <a:bodyPr wrap="square" rtlCol="0">
            <a:spAutoFit/>
          </a:bodyPr>
          <a:lstStyle/>
          <a:p>
            <a:r>
              <a:rPr lang="en-US" sz="3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My name is Linda Villarosa, I am a </a:t>
            </a:r>
            <a:r>
              <a:rPr lang="en-US" sz="3600" dirty="0">
                <a:solidFill>
                  <a:srgbClr val="000000"/>
                </a:solidFill>
                <a:latin typeface="Calibri" panose="020F0502020204030204" pitchFamily="34" charset="0"/>
                <a:ea typeface="Calibri" panose="020F0502020204030204" pitchFamily="34" charset="0"/>
                <a:cs typeface="Times New Roman" panose="02020603050405020304" pitchFamily="18" charset="0"/>
              </a:rPr>
              <a:t>tenured </a:t>
            </a:r>
            <a:r>
              <a:rPr lang="en-US" sz="3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full-time professor at CCNY.</a:t>
            </a:r>
            <a:r>
              <a:rPr lang="en-US" sz="3600" dirty="0">
                <a:effectLst/>
              </a:rPr>
              <a:t> </a:t>
            </a:r>
            <a:endParaRPr lang="en-US" sz="3600" dirty="0"/>
          </a:p>
        </p:txBody>
      </p:sp>
    </p:spTree>
    <p:extLst>
      <p:ext uri="{BB962C8B-B14F-4D97-AF65-F5344CB8AC3E}">
        <p14:creationId xmlns:p14="http://schemas.microsoft.com/office/powerpoint/2010/main" val="41302588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4301F4-6E66-00D7-D122-616A83F9F59E}"/>
              </a:ext>
            </a:extLst>
          </p:cNvPr>
          <p:cNvSpPr>
            <a:spLocks noGrp="1"/>
          </p:cNvSpPr>
          <p:nvPr>
            <p:ph type="ctrTitle"/>
          </p:nvPr>
        </p:nvSpPr>
        <p:spPr>
          <a:xfrm>
            <a:off x="685800" y="685800"/>
            <a:ext cx="7772400" cy="1470025"/>
          </a:xfrm>
        </p:spPr>
        <p:txBody>
          <a:bodyPr/>
          <a:lstStyle/>
          <a:p>
            <a:r>
              <a:rPr lang="en-US" sz="4000" dirty="0"/>
              <a:t>Two complete sentences must be separated by more than just a comma</a:t>
            </a:r>
          </a:p>
        </p:txBody>
      </p:sp>
      <p:sp>
        <p:nvSpPr>
          <p:cNvPr id="4" name="Subtitle 3">
            <a:extLst>
              <a:ext uri="{FF2B5EF4-FFF2-40B4-BE49-F238E27FC236}">
                <a16:creationId xmlns:a16="http://schemas.microsoft.com/office/drawing/2014/main" id="{8C063E37-23C5-47E1-A0BF-33EFD4DDEE69}"/>
              </a:ext>
            </a:extLst>
          </p:cNvPr>
          <p:cNvSpPr>
            <a:spLocks noGrp="1"/>
          </p:cNvSpPr>
          <p:nvPr>
            <p:ph type="subTitle" idx="1"/>
          </p:nvPr>
        </p:nvSpPr>
        <p:spPr>
          <a:xfrm>
            <a:off x="1371600" y="2362200"/>
            <a:ext cx="6400800" cy="1752600"/>
          </a:xfrm>
        </p:spPr>
        <p:txBody>
          <a:bodyPr/>
          <a:lstStyle/>
          <a:p>
            <a:r>
              <a:rPr lang="en-US" dirty="0"/>
              <a:t>My name is Linda Villarosa, and I am a tenured, full-time professor at CCNY</a:t>
            </a:r>
          </a:p>
          <a:p>
            <a:endParaRPr lang="en-US" sz="2400" dirty="0"/>
          </a:p>
          <a:p>
            <a:r>
              <a:rPr lang="en-US" sz="2400" dirty="0">
                <a:highlight>
                  <a:srgbClr val="FFFF00"/>
                </a:highlight>
              </a:rPr>
              <a:t>Or</a:t>
            </a:r>
          </a:p>
          <a:p>
            <a:endParaRPr lang="en-US" dirty="0"/>
          </a:p>
          <a:p>
            <a:r>
              <a:rPr lang="en-US" dirty="0"/>
              <a:t>My name is Linda Villarosa. I am a tenured, full-time professor at CCNY</a:t>
            </a:r>
          </a:p>
        </p:txBody>
      </p:sp>
    </p:spTree>
    <p:extLst>
      <p:ext uri="{BB962C8B-B14F-4D97-AF65-F5344CB8AC3E}">
        <p14:creationId xmlns:p14="http://schemas.microsoft.com/office/powerpoint/2010/main" val="10127273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6DF42A-8B40-6478-AB85-35E811E8E13F}"/>
              </a:ext>
            </a:extLst>
          </p:cNvPr>
          <p:cNvSpPr>
            <a:spLocks noGrp="1"/>
          </p:cNvSpPr>
          <p:nvPr>
            <p:ph type="ctrTitle"/>
          </p:nvPr>
        </p:nvSpPr>
        <p:spPr>
          <a:xfrm>
            <a:off x="457200" y="484187"/>
            <a:ext cx="7772400" cy="1470025"/>
          </a:xfrm>
        </p:spPr>
        <p:txBody>
          <a:bodyPr/>
          <a:lstStyle/>
          <a:p>
            <a:r>
              <a:rPr lang="en-US" dirty="0"/>
              <a:t>How can you fix this? </a:t>
            </a:r>
          </a:p>
        </p:txBody>
      </p:sp>
      <p:sp>
        <p:nvSpPr>
          <p:cNvPr id="4" name="Subtitle 3">
            <a:extLst>
              <a:ext uri="{FF2B5EF4-FFF2-40B4-BE49-F238E27FC236}">
                <a16:creationId xmlns:a16="http://schemas.microsoft.com/office/drawing/2014/main" id="{C18FE80E-7003-9AD7-74BB-F9023EADD641}"/>
              </a:ext>
            </a:extLst>
          </p:cNvPr>
          <p:cNvSpPr>
            <a:spLocks noGrp="1"/>
          </p:cNvSpPr>
          <p:nvPr>
            <p:ph type="subTitle" idx="1"/>
          </p:nvPr>
        </p:nvSpPr>
        <p:spPr>
          <a:xfrm>
            <a:off x="1143000" y="2438400"/>
            <a:ext cx="7086600" cy="1752600"/>
          </a:xfrm>
        </p:spPr>
        <p:txBody>
          <a:bodyPr/>
          <a:lstStyle/>
          <a:p>
            <a:r>
              <a:rPr lang="en-US"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My plan for five years </a:t>
            </a:r>
            <a:r>
              <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rPr>
              <a:t>feels</a:t>
            </a:r>
            <a:r>
              <a:rPr lang="en-US"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rPr>
              <a:t>un</a:t>
            </a:r>
            <a:r>
              <a:rPr lang="en-US"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structured, I am still figuring out my path.</a:t>
            </a:r>
            <a:endParaRPr lang="en-US" dirty="0"/>
          </a:p>
        </p:txBody>
      </p:sp>
    </p:spTree>
    <p:extLst>
      <p:ext uri="{BB962C8B-B14F-4D97-AF65-F5344CB8AC3E}">
        <p14:creationId xmlns:p14="http://schemas.microsoft.com/office/powerpoint/2010/main" val="34788864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81E2CD1-C292-2601-5537-C74D908E861A}"/>
              </a:ext>
            </a:extLst>
          </p:cNvPr>
          <p:cNvSpPr txBox="1"/>
          <p:nvPr/>
        </p:nvSpPr>
        <p:spPr>
          <a:xfrm>
            <a:off x="609600" y="2927065"/>
            <a:ext cx="7696200" cy="830997"/>
          </a:xfrm>
          <a:prstGeom prst="rect">
            <a:avLst/>
          </a:prstGeom>
          <a:noFill/>
        </p:spPr>
        <p:txBody>
          <a:bodyPr wrap="square">
            <a:spAutoFit/>
          </a:bodyPr>
          <a:lstStyle/>
          <a:p>
            <a:r>
              <a:rPr lang="en-US"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My plan for the next five years </a:t>
            </a:r>
            <a:r>
              <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rPr>
              <a:t>feels</a:t>
            </a:r>
            <a:r>
              <a:rPr lang="en-US"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rPr>
              <a:t>un</a:t>
            </a:r>
            <a:r>
              <a:rPr lang="en-US"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structured</a:t>
            </a:r>
            <a:r>
              <a:rPr lang="en-US" dirty="0">
                <a:solidFill>
                  <a:srgbClr val="000000"/>
                </a:solidFill>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 and </a:t>
            </a:r>
            <a:r>
              <a:rPr lang="en-US"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 am still figuring out my path.</a:t>
            </a:r>
            <a:endParaRPr lang="en-US" dirty="0"/>
          </a:p>
        </p:txBody>
      </p:sp>
      <p:sp>
        <p:nvSpPr>
          <p:cNvPr id="7" name="TextBox 6">
            <a:extLst>
              <a:ext uri="{FF2B5EF4-FFF2-40B4-BE49-F238E27FC236}">
                <a16:creationId xmlns:a16="http://schemas.microsoft.com/office/drawing/2014/main" id="{695BA2E8-1194-D400-FDEC-7904C5389EBA}"/>
              </a:ext>
            </a:extLst>
          </p:cNvPr>
          <p:cNvSpPr txBox="1"/>
          <p:nvPr/>
        </p:nvSpPr>
        <p:spPr>
          <a:xfrm>
            <a:off x="457200" y="1152294"/>
            <a:ext cx="7848600" cy="1200329"/>
          </a:xfrm>
          <a:prstGeom prst="rect">
            <a:avLst/>
          </a:prstGeom>
          <a:noFill/>
        </p:spPr>
        <p:txBody>
          <a:bodyPr wrap="square">
            <a:spAutoFit/>
          </a:bodyPr>
          <a:lstStyle/>
          <a:p>
            <a:endParaRPr lang="en-US"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r>
              <a:rPr lang="en-US"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My plan for the next five years </a:t>
            </a:r>
            <a:r>
              <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rPr>
              <a:t>feels</a:t>
            </a:r>
            <a:r>
              <a:rPr lang="en-US"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rPr>
              <a:t>un</a:t>
            </a:r>
            <a:r>
              <a:rPr lang="en-US"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structured</a:t>
            </a:r>
            <a:r>
              <a:rPr lang="en-US" dirty="0">
                <a:solidFill>
                  <a:srgbClr val="000000"/>
                </a:solidFill>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 .</a:t>
            </a:r>
            <a:r>
              <a:rPr lang="en-US"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I am still figuring out my path.</a:t>
            </a:r>
            <a:endParaRPr lang="en-US" dirty="0"/>
          </a:p>
        </p:txBody>
      </p:sp>
      <p:sp>
        <p:nvSpPr>
          <p:cNvPr id="9" name="TextBox 8">
            <a:extLst>
              <a:ext uri="{FF2B5EF4-FFF2-40B4-BE49-F238E27FC236}">
                <a16:creationId xmlns:a16="http://schemas.microsoft.com/office/drawing/2014/main" id="{F86E6916-C34C-2F62-22C6-7217877DCEDF}"/>
              </a:ext>
            </a:extLst>
          </p:cNvPr>
          <p:cNvSpPr txBox="1"/>
          <p:nvPr/>
        </p:nvSpPr>
        <p:spPr>
          <a:xfrm>
            <a:off x="645994" y="4356388"/>
            <a:ext cx="6477000" cy="830997"/>
          </a:xfrm>
          <a:prstGeom prst="rect">
            <a:avLst/>
          </a:prstGeom>
          <a:noFill/>
        </p:spPr>
        <p:txBody>
          <a:bodyPr wrap="square">
            <a:spAutoFit/>
          </a:bodyPr>
          <a:lstStyle/>
          <a:p>
            <a:r>
              <a:rPr lang="en-US"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My plan for the next five years </a:t>
            </a:r>
            <a:r>
              <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rPr>
              <a:t>feels</a:t>
            </a:r>
            <a:r>
              <a:rPr lang="en-US"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rPr>
              <a:t>un</a:t>
            </a:r>
            <a:r>
              <a:rPr lang="en-US"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structured</a:t>
            </a:r>
            <a:r>
              <a:rPr lang="en-US" dirty="0">
                <a:solidFill>
                  <a:srgbClr val="000000"/>
                </a:solidFill>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a:t>
            </a:r>
            <a:r>
              <a:rPr lang="en-US"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I am still figuring out my path.</a:t>
            </a:r>
            <a:endParaRPr lang="en-US" dirty="0"/>
          </a:p>
        </p:txBody>
      </p:sp>
      <p:sp>
        <p:nvSpPr>
          <p:cNvPr id="2" name="TextBox 1">
            <a:extLst>
              <a:ext uri="{FF2B5EF4-FFF2-40B4-BE49-F238E27FC236}">
                <a16:creationId xmlns:a16="http://schemas.microsoft.com/office/drawing/2014/main" id="{D65B05EA-A87B-ACBD-3550-DDAB3D83F5CF}"/>
              </a:ext>
            </a:extLst>
          </p:cNvPr>
          <p:cNvSpPr txBox="1"/>
          <p:nvPr/>
        </p:nvSpPr>
        <p:spPr>
          <a:xfrm>
            <a:off x="2825087" y="545910"/>
            <a:ext cx="3016147" cy="584775"/>
          </a:xfrm>
          <a:prstGeom prst="rect">
            <a:avLst/>
          </a:prstGeom>
          <a:noFill/>
        </p:spPr>
        <p:txBody>
          <a:bodyPr wrap="none" rtlCol="0">
            <a:spAutoFit/>
          </a:bodyPr>
          <a:lstStyle/>
          <a:p>
            <a:r>
              <a:rPr lang="en-US" sz="3200" b="1" dirty="0"/>
              <a:t>Three options…</a:t>
            </a:r>
          </a:p>
        </p:txBody>
      </p:sp>
    </p:spTree>
    <p:extLst>
      <p:ext uri="{BB962C8B-B14F-4D97-AF65-F5344CB8AC3E}">
        <p14:creationId xmlns:p14="http://schemas.microsoft.com/office/powerpoint/2010/main" val="30885161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3A1CE9-D004-76DD-9921-D175AA0632D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697F19B-C221-3B62-C499-7835B6BE0703}"/>
              </a:ext>
            </a:extLst>
          </p:cNvPr>
          <p:cNvSpPr txBox="1"/>
          <p:nvPr/>
        </p:nvSpPr>
        <p:spPr>
          <a:xfrm>
            <a:off x="2713158" y="1143000"/>
            <a:ext cx="3659976" cy="584775"/>
          </a:xfrm>
          <a:prstGeom prst="rect">
            <a:avLst/>
          </a:prstGeom>
          <a:noFill/>
        </p:spPr>
        <p:txBody>
          <a:bodyPr wrap="none" rtlCol="0">
            <a:spAutoFit/>
          </a:bodyPr>
          <a:lstStyle/>
          <a:p>
            <a:r>
              <a:rPr lang="en-US" sz="3200" b="1" dirty="0"/>
              <a:t>Sentence fragment  </a:t>
            </a:r>
          </a:p>
        </p:txBody>
      </p:sp>
      <p:sp>
        <p:nvSpPr>
          <p:cNvPr id="3" name="TextBox 2">
            <a:extLst>
              <a:ext uri="{FF2B5EF4-FFF2-40B4-BE49-F238E27FC236}">
                <a16:creationId xmlns:a16="http://schemas.microsoft.com/office/drawing/2014/main" id="{AE5B86D0-614E-8BC4-C5E6-2DD064E6FFA2}"/>
              </a:ext>
            </a:extLst>
          </p:cNvPr>
          <p:cNvSpPr txBox="1"/>
          <p:nvPr/>
        </p:nvSpPr>
        <p:spPr>
          <a:xfrm>
            <a:off x="876501" y="2667000"/>
            <a:ext cx="6591099" cy="1569660"/>
          </a:xfrm>
          <a:prstGeom prst="rect">
            <a:avLst/>
          </a:prstGeom>
          <a:noFill/>
        </p:spPr>
        <p:txBody>
          <a:bodyPr wrap="square" rtlCol="0">
            <a:spAutoFit/>
          </a:bodyPr>
          <a:lstStyle/>
          <a:p>
            <a:r>
              <a:rPr lang="en-US" sz="3200" dirty="0"/>
              <a:t>Tall people don’t necessarily gravitate toward basketball. Or sports that require height. </a:t>
            </a:r>
          </a:p>
        </p:txBody>
      </p:sp>
    </p:spTree>
    <p:extLst>
      <p:ext uri="{BB962C8B-B14F-4D97-AF65-F5344CB8AC3E}">
        <p14:creationId xmlns:p14="http://schemas.microsoft.com/office/powerpoint/2010/main" val="33310975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721A08-E4AE-02FB-B203-62B3EACFDE2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9EC7135-4420-2FF3-49AA-FFFE000457C9}"/>
              </a:ext>
            </a:extLst>
          </p:cNvPr>
          <p:cNvSpPr txBox="1"/>
          <p:nvPr/>
        </p:nvSpPr>
        <p:spPr>
          <a:xfrm>
            <a:off x="2713158" y="1143000"/>
            <a:ext cx="1477264" cy="584775"/>
          </a:xfrm>
          <a:prstGeom prst="rect">
            <a:avLst/>
          </a:prstGeom>
          <a:noFill/>
        </p:spPr>
        <p:txBody>
          <a:bodyPr wrap="none" rtlCol="0">
            <a:spAutoFit/>
          </a:bodyPr>
          <a:lstStyle/>
          <a:p>
            <a:r>
              <a:rPr lang="en-US" sz="3200" b="1" dirty="0"/>
              <a:t>Better  </a:t>
            </a:r>
          </a:p>
        </p:txBody>
      </p:sp>
      <p:sp>
        <p:nvSpPr>
          <p:cNvPr id="3" name="TextBox 2">
            <a:extLst>
              <a:ext uri="{FF2B5EF4-FFF2-40B4-BE49-F238E27FC236}">
                <a16:creationId xmlns:a16="http://schemas.microsoft.com/office/drawing/2014/main" id="{43101609-4024-3107-875B-724CFFABB7E5}"/>
              </a:ext>
            </a:extLst>
          </p:cNvPr>
          <p:cNvSpPr txBox="1"/>
          <p:nvPr/>
        </p:nvSpPr>
        <p:spPr>
          <a:xfrm>
            <a:off x="876501" y="2667000"/>
            <a:ext cx="6591099" cy="1569660"/>
          </a:xfrm>
          <a:prstGeom prst="rect">
            <a:avLst/>
          </a:prstGeom>
          <a:noFill/>
        </p:spPr>
        <p:txBody>
          <a:bodyPr wrap="square" rtlCol="0">
            <a:spAutoFit/>
          </a:bodyPr>
          <a:lstStyle/>
          <a:p>
            <a:r>
              <a:rPr lang="en-US" sz="3200" dirty="0"/>
              <a:t>Tall people don’t necessarily gravitate toward basketball or to sports that require height. </a:t>
            </a:r>
          </a:p>
        </p:txBody>
      </p:sp>
    </p:spTree>
    <p:extLst>
      <p:ext uri="{BB962C8B-B14F-4D97-AF65-F5344CB8AC3E}">
        <p14:creationId xmlns:p14="http://schemas.microsoft.com/office/powerpoint/2010/main" val="2334596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a:extLst>
              <a:ext uri="{FF2B5EF4-FFF2-40B4-BE49-F238E27FC236}">
                <a16:creationId xmlns:a16="http://schemas.microsoft.com/office/drawing/2014/main" id="{D93B55DD-D6B2-AEE3-2E7B-A7A9B2F6EFEA}"/>
              </a:ext>
            </a:extLst>
          </p:cNvPr>
          <p:cNvSpPr>
            <a:spLocks noGrp="1" noChangeArrowheads="1"/>
          </p:cNvSpPr>
          <p:nvPr>
            <p:ph type="ctrTitle"/>
          </p:nvPr>
        </p:nvSpPr>
        <p:spPr>
          <a:xfrm>
            <a:off x="609600" y="228600"/>
            <a:ext cx="7772400" cy="914400"/>
          </a:xfrm>
        </p:spPr>
        <p:txBody>
          <a:bodyPr/>
          <a:lstStyle/>
          <a:p>
            <a:r>
              <a:rPr lang="en-US" altLang="en-US" sz="5800">
                <a:ea typeface="ＭＳ Ｐゴシック" panose="020B0600070205080204" pitchFamily="34" charset="-128"/>
              </a:rPr>
              <a:t>Repetitiveness</a:t>
            </a:r>
          </a:p>
        </p:txBody>
      </p:sp>
      <p:sp>
        <p:nvSpPr>
          <p:cNvPr id="2" name="Subtitle 1">
            <a:extLst>
              <a:ext uri="{FF2B5EF4-FFF2-40B4-BE49-F238E27FC236}">
                <a16:creationId xmlns:a16="http://schemas.microsoft.com/office/drawing/2014/main" id="{7237AE2B-A43B-8EC8-AF3C-EAE3EB1D3C1E}"/>
              </a:ext>
            </a:extLst>
          </p:cNvPr>
          <p:cNvSpPr>
            <a:spLocks noGrp="1"/>
          </p:cNvSpPr>
          <p:nvPr>
            <p:ph type="subTitle" idx="1"/>
          </p:nvPr>
        </p:nvSpPr>
        <p:spPr>
          <a:xfrm>
            <a:off x="457200" y="2209800"/>
            <a:ext cx="7162800" cy="1752600"/>
          </a:xfrm>
        </p:spPr>
        <p:txBody>
          <a:bodyPr/>
          <a:lstStyle/>
          <a:p>
            <a:pPr algn="l">
              <a:defRPr/>
            </a:pPr>
            <a:r>
              <a:rPr lang="en-US" sz="2400" dirty="0"/>
              <a:t>I studied environmental science and politics, with the idea of getting </a:t>
            </a:r>
            <a:r>
              <a:rPr lang="en-US" sz="2400" dirty="0">
                <a:highlight>
                  <a:srgbClr val="FFFF00"/>
                </a:highlight>
              </a:rPr>
              <a:t>involved</a:t>
            </a:r>
            <a:r>
              <a:rPr lang="en-US" sz="2400" dirty="0"/>
              <a:t> in policy making after interning at the state department.  </a:t>
            </a:r>
          </a:p>
          <a:p>
            <a:pPr algn="l">
              <a:defRPr/>
            </a:pPr>
            <a:br>
              <a:rPr lang="en-US" sz="2400" dirty="0"/>
            </a:br>
            <a:r>
              <a:rPr lang="en-US" sz="2400" dirty="0"/>
              <a:t>However, I was also heavily </a:t>
            </a:r>
            <a:r>
              <a:rPr lang="en-US" sz="2400" dirty="0">
                <a:highlight>
                  <a:srgbClr val="FFFF00"/>
                </a:highlight>
              </a:rPr>
              <a:t>involved</a:t>
            </a:r>
            <a:r>
              <a:rPr lang="en-US" sz="2400" dirty="0"/>
              <a:t> at our student newspaper and fell in love with that. </a:t>
            </a:r>
          </a:p>
          <a:p>
            <a:pPr>
              <a:defRPr/>
            </a:pPr>
            <a:br>
              <a:rPr lang="en-US" dirty="0"/>
            </a:b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a:extLst>
              <a:ext uri="{FF2B5EF4-FFF2-40B4-BE49-F238E27FC236}">
                <a16:creationId xmlns:a16="http://schemas.microsoft.com/office/drawing/2014/main" id="{1EA14CAD-BEB5-B2AA-EF07-590BBE6151A9}"/>
              </a:ext>
            </a:extLst>
          </p:cNvPr>
          <p:cNvSpPr>
            <a:spLocks noGrp="1" noChangeArrowheads="1"/>
          </p:cNvSpPr>
          <p:nvPr>
            <p:ph type="ctrTitle"/>
          </p:nvPr>
        </p:nvSpPr>
        <p:spPr>
          <a:xfrm>
            <a:off x="609600" y="228600"/>
            <a:ext cx="7772400" cy="914400"/>
          </a:xfrm>
        </p:spPr>
        <p:txBody>
          <a:bodyPr/>
          <a:lstStyle/>
          <a:p>
            <a:r>
              <a:rPr lang="en-US" altLang="en-US" sz="5800">
                <a:ea typeface="ＭＳ Ｐゴシック" panose="020B0600070205080204" pitchFamily="34" charset="-128"/>
              </a:rPr>
              <a:t>Better</a:t>
            </a:r>
          </a:p>
        </p:txBody>
      </p:sp>
      <p:sp>
        <p:nvSpPr>
          <p:cNvPr id="2" name="Subtitle 1">
            <a:extLst>
              <a:ext uri="{FF2B5EF4-FFF2-40B4-BE49-F238E27FC236}">
                <a16:creationId xmlns:a16="http://schemas.microsoft.com/office/drawing/2014/main" id="{6467BC7F-0A86-6F74-D0AD-FE31EC894B8B}"/>
              </a:ext>
            </a:extLst>
          </p:cNvPr>
          <p:cNvSpPr>
            <a:spLocks noGrp="1"/>
          </p:cNvSpPr>
          <p:nvPr>
            <p:ph type="subTitle" idx="1"/>
          </p:nvPr>
        </p:nvSpPr>
        <p:spPr>
          <a:xfrm>
            <a:off x="1295400" y="1981200"/>
            <a:ext cx="6705600" cy="1752600"/>
          </a:xfrm>
        </p:spPr>
        <p:txBody>
          <a:bodyPr/>
          <a:lstStyle/>
          <a:p>
            <a:pPr algn="l">
              <a:defRPr/>
            </a:pPr>
            <a:r>
              <a:rPr lang="en-US" sz="2400" dirty="0"/>
              <a:t>I studied environmental science and politics, with the idea of getting </a:t>
            </a:r>
            <a:r>
              <a:rPr lang="en-US" sz="2400" dirty="0">
                <a:highlight>
                  <a:srgbClr val="FFFF00"/>
                </a:highlight>
              </a:rPr>
              <a:t>involved</a:t>
            </a:r>
            <a:r>
              <a:rPr lang="en-US" sz="2400" dirty="0"/>
              <a:t> in policy making after interning at the state department. </a:t>
            </a:r>
          </a:p>
          <a:p>
            <a:pPr algn="l">
              <a:defRPr/>
            </a:pPr>
            <a:br>
              <a:rPr lang="en-US" sz="2400" dirty="0"/>
            </a:br>
            <a:r>
              <a:rPr lang="en-US" sz="2400" dirty="0"/>
              <a:t>However, I </a:t>
            </a:r>
            <a:r>
              <a:rPr lang="en-US" sz="2400" dirty="0">
                <a:highlight>
                  <a:srgbClr val="FFFF00"/>
                </a:highlight>
              </a:rPr>
              <a:t>also contributed to </a:t>
            </a:r>
            <a:r>
              <a:rPr lang="en-US" sz="2400" dirty="0"/>
              <a:t>our student newspaper and fell in love with that. </a:t>
            </a:r>
          </a:p>
          <a:p>
            <a:pPr>
              <a:defRPr/>
            </a:pPr>
            <a:br>
              <a:rPr lang="en-US" dirty="0"/>
            </a:b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a:extLst>
              <a:ext uri="{FF2B5EF4-FFF2-40B4-BE49-F238E27FC236}">
                <a16:creationId xmlns:a16="http://schemas.microsoft.com/office/drawing/2014/main" id="{3A545659-C650-8A78-DCCD-D656D7C8FE16}"/>
              </a:ext>
            </a:extLst>
          </p:cNvPr>
          <p:cNvSpPr>
            <a:spLocks noGrp="1" noChangeArrowheads="1"/>
          </p:cNvSpPr>
          <p:nvPr>
            <p:ph type="title"/>
          </p:nvPr>
        </p:nvSpPr>
        <p:spPr/>
        <p:txBody>
          <a:bodyPr/>
          <a:lstStyle/>
          <a:p>
            <a:r>
              <a:rPr lang="en-US" altLang="en-US" sz="5900">
                <a:ea typeface="ＭＳ Ｐゴシック" panose="020B0600070205080204" pitchFamily="34" charset="-128"/>
              </a:rPr>
              <a:t>Repetitive </a:t>
            </a:r>
          </a:p>
        </p:txBody>
      </p:sp>
      <p:sp>
        <p:nvSpPr>
          <p:cNvPr id="34818" name="Content Placeholder 2">
            <a:extLst>
              <a:ext uri="{FF2B5EF4-FFF2-40B4-BE49-F238E27FC236}">
                <a16:creationId xmlns:a16="http://schemas.microsoft.com/office/drawing/2014/main" id="{8EB8E6E9-A01E-EA54-B7BD-BFAD372FF357}"/>
              </a:ext>
            </a:extLst>
          </p:cNvPr>
          <p:cNvSpPr>
            <a:spLocks noGrp="1" noChangeArrowheads="1"/>
          </p:cNvSpPr>
          <p:nvPr>
            <p:ph idx="4294967295"/>
          </p:nvPr>
        </p:nvSpPr>
        <p:spPr>
          <a:xfrm>
            <a:off x="533400" y="2362200"/>
            <a:ext cx="7772400" cy="4114800"/>
          </a:xfrm>
        </p:spPr>
        <p:txBody>
          <a:bodyPr/>
          <a:lstStyle/>
          <a:p>
            <a:pPr>
              <a:buFontTx/>
              <a:buNone/>
              <a:defRPr/>
            </a:pPr>
            <a:r>
              <a:rPr lang="en-US" dirty="0"/>
              <a:t>In three years, I hope to be </a:t>
            </a:r>
            <a:r>
              <a:rPr lang="en-US" dirty="0">
                <a:highlight>
                  <a:srgbClr val="FFFF00"/>
                </a:highlight>
              </a:rPr>
              <a:t>covering </a:t>
            </a:r>
            <a:r>
              <a:rPr lang="en-US" dirty="0"/>
              <a:t>communities and folks from a </a:t>
            </a:r>
            <a:r>
              <a:rPr lang="en-US" dirty="0">
                <a:highlight>
                  <a:srgbClr val="FFFF00"/>
                </a:highlight>
              </a:rPr>
              <a:t>variety</a:t>
            </a:r>
            <a:r>
              <a:rPr lang="en-US" dirty="0"/>
              <a:t> of backgrounds. </a:t>
            </a:r>
            <a:r>
              <a:rPr lang="en-US" dirty="0">
                <a:highlight>
                  <a:srgbClr val="FFFF00"/>
                </a:highlight>
              </a:rPr>
              <a:t>Covering</a:t>
            </a:r>
            <a:r>
              <a:rPr lang="en-US" dirty="0"/>
              <a:t> a </a:t>
            </a:r>
            <a:r>
              <a:rPr lang="en-US" dirty="0">
                <a:highlight>
                  <a:srgbClr val="FFFF00"/>
                </a:highlight>
              </a:rPr>
              <a:t>variety </a:t>
            </a:r>
            <a:r>
              <a:rPr lang="en-US" dirty="0"/>
              <a:t>of topics motivated me to pursue an advanced degree.  </a:t>
            </a:r>
            <a:endParaRPr lang="en-US" altLang="en-US" sz="4000" dirty="0">
              <a:ea typeface="ＭＳ Ｐゴシック" panose="020B0600070205080204" pitchFamily="34" charset="-128"/>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a:extLst>
              <a:ext uri="{FF2B5EF4-FFF2-40B4-BE49-F238E27FC236}">
                <a16:creationId xmlns:a16="http://schemas.microsoft.com/office/drawing/2014/main" id="{08012454-A347-678A-F78D-EB32E05A3FBD}"/>
              </a:ext>
            </a:extLst>
          </p:cNvPr>
          <p:cNvSpPr>
            <a:spLocks noGrp="1" noChangeArrowheads="1"/>
          </p:cNvSpPr>
          <p:nvPr>
            <p:ph type="title"/>
          </p:nvPr>
        </p:nvSpPr>
        <p:spPr/>
        <p:txBody>
          <a:bodyPr/>
          <a:lstStyle/>
          <a:p>
            <a:r>
              <a:rPr lang="en-US" altLang="en-US" sz="5900">
                <a:ea typeface="ＭＳ Ｐゴシック" panose="020B0600070205080204" pitchFamily="34" charset="-128"/>
              </a:rPr>
              <a:t>Better </a:t>
            </a:r>
          </a:p>
        </p:txBody>
      </p:sp>
      <p:sp>
        <p:nvSpPr>
          <p:cNvPr id="34818" name="Content Placeholder 2">
            <a:extLst>
              <a:ext uri="{FF2B5EF4-FFF2-40B4-BE49-F238E27FC236}">
                <a16:creationId xmlns:a16="http://schemas.microsoft.com/office/drawing/2014/main" id="{77A02956-68DD-F924-7F96-63F76A525433}"/>
              </a:ext>
            </a:extLst>
          </p:cNvPr>
          <p:cNvSpPr>
            <a:spLocks noGrp="1" noChangeArrowheads="1"/>
          </p:cNvSpPr>
          <p:nvPr>
            <p:ph idx="4294967295"/>
          </p:nvPr>
        </p:nvSpPr>
        <p:spPr>
          <a:xfrm>
            <a:off x="533400" y="1752600"/>
            <a:ext cx="7772400" cy="4114800"/>
          </a:xfrm>
        </p:spPr>
        <p:txBody>
          <a:bodyPr/>
          <a:lstStyle/>
          <a:p>
            <a:pPr>
              <a:buFontTx/>
              <a:buNone/>
              <a:defRPr/>
            </a:pPr>
            <a:endParaRPr lang="en-US" dirty="0"/>
          </a:p>
          <a:p>
            <a:pPr>
              <a:buFontTx/>
              <a:buNone/>
              <a:defRPr/>
            </a:pPr>
            <a:r>
              <a:rPr lang="en-US" dirty="0"/>
              <a:t>In three years, I hope to be </a:t>
            </a:r>
            <a:r>
              <a:rPr lang="en-US" dirty="0">
                <a:highlight>
                  <a:srgbClr val="FFFF00"/>
                </a:highlight>
              </a:rPr>
              <a:t>covering </a:t>
            </a:r>
            <a:r>
              <a:rPr lang="en-US" dirty="0"/>
              <a:t>communities and folks from a </a:t>
            </a:r>
            <a:r>
              <a:rPr lang="en-US" dirty="0">
                <a:highlight>
                  <a:srgbClr val="FFFF00"/>
                </a:highlight>
              </a:rPr>
              <a:t>variety</a:t>
            </a:r>
            <a:r>
              <a:rPr lang="en-US" dirty="0"/>
              <a:t> of backgrounds. </a:t>
            </a:r>
            <a:r>
              <a:rPr lang="en-US" dirty="0">
                <a:highlight>
                  <a:srgbClr val="FFFF00"/>
                </a:highlight>
              </a:rPr>
              <a:t>Reporting on</a:t>
            </a:r>
            <a:r>
              <a:rPr lang="en-US" dirty="0"/>
              <a:t> a </a:t>
            </a:r>
            <a:r>
              <a:rPr lang="en-US" dirty="0">
                <a:highlight>
                  <a:srgbClr val="FFFF00"/>
                </a:highlight>
              </a:rPr>
              <a:t>range</a:t>
            </a:r>
            <a:r>
              <a:rPr lang="en-US" dirty="0"/>
              <a:t> of topics motivated me to pursue an advanced degree.</a:t>
            </a:r>
            <a:endParaRPr lang="en-US" altLang="en-US" sz="4000" dirty="0">
              <a:ea typeface="ＭＳ Ｐゴシック" panose="020B0600070205080204" pitchFamily="34" charset="-128"/>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a:extLst>
              <a:ext uri="{FF2B5EF4-FFF2-40B4-BE49-F238E27FC236}">
                <a16:creationId xmlns:a16="http://schemas.microsoft.com/office/drawing/2014/main" id="{3DEEA91B-8D24-D314-D814-BDFB8762D9F3}"/>
              </a:ext>
            </a:extLst>
          </p:cNvPr>
          <p:cNvSpPr>
            <a:spLocks noGrp="1" noChangeArrowheads="1"/>
          </p:cNvSpPr>
          <p:nvPr>
            <p:ph type="title"/>
          </p:nvPr>
        </p:nvSpPr>
        <p:spPr/>
        <p:txBody>
          <a:bodyPr/>
          <a:lstStyle/>
          <a:p>
            <a:r>
              <a:rPr lang="en-US" altLang="en-US" sz="7100">
                <a:ea typeface="ＭＳ Ｐゴシック" panose="020B0600070205080204" pitchFamily="34" charset="-128"/>
              </a:rPr>
              <a:t>Repetitive</a:t>
            </a:r>
          </a:p>
        </p:txBody>
      </p:sp>
      <p:sp>
        <p:nvSpPr>
          <p:cNvPr id="35842" name="Content Placeholder 2">
            <a:extLst>
              <a:ext uri="{FF2B5EF4-FFF2-40B4-BE49-F238E27FC236}">
                <a16:creationId xmlns:a16="http://schemas.microsoft.com/office/drawing/2014/main" id="{6E139AE0-564D-360E-7B3A-C2CC59AE22AA}"/>
              </a:ext>
            </a:extLst>
          </p:cNvPr>
          <p:cNvSpPr>
            <a:spLocks noGrp="1" noChangeArrowheads="1"/>
          </p:cNvSpPr>
          <p:nvPr>
            <p:ph idx="4294967295"/>
          </p:nvPr>
        </p:nvSpPr>
        <p:spPr>
          <a:xfrm>
            <a:off x="990600" y="1905000"/>
            <a:ext cx="7772400" cy="4114800"/>
          </a:xfrm>
        </p:spPr>
        <p:txBody>
          <a:bodyPr/>
          <a:lstStyle/>
          <a:p>
            <a:pPr>
              <a:buFontTx/>
              <a:buNone/>
              <a:defRPr/>
            </a:pPr>
            <a:r>
              <a:rPr lang="en-US" dirty="0">
                <a:highlight>
                  <a:srgbClr val="FFFF00"/>
                </a:highlight>
              </a:rPr>
              <a:t>I wanted </a:t>
            </a:r>
            <a:r>
              <a:rPr lang="en-US" dirty="0"/>
              <a:t>access to a confidential document that would further my reporting. </a:t>
            </a:r>
            <a:r>
              <a:rPr lang="en-US" dirty="0">
                <a:highlight>
                  <a:srgbClr val="FFFF00"/>
                </a:highlight>
              </a:rPr>
              <a:t>I wanted </a:t>
            </a:r>
            <a:r>
              <a:rPr lang="en-US" dirty="0"/>
              <a:t>to dive deep into the research right away. </a:t>
            </a:r>
            <a:endParaRPr lang="en-US" altLang="en-US" sz="4200" dirty="0">
              <a:ea typeface="ＭＳ Ｐゴシック" panose="020B0600070205080204" pitchFamily="34" charset="-128"/>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a:extLst>
              <a:ext uri="{FF2B5EF4-FFF2-40B4-BE49-F238E27FC236}">
                <a16:creationId xmlns:a16="http://schemas.microsoft.com/office/drawing/2014/main" id="{D919AA45-B4DC-039C-BD2D-108B2E86A70E}"/>
              </a:ext>
            </a:extLst>
          </p:cNvPr>
          <p:cNvSpPr>
            <a:spLocks noGrp="1" noChangeArrowheads="1"/>
          </p:cNvSpPr>
          <p:nvPr>
            <p:ph type="title"/>
          </p:nvPr>
        </p:nvSpPr>
        <p:spPr/>
        <p:txBody>
          <a:bodyPr/>
          <a:lstStyle/>
          <a:p>
            <a:r>
              <a:rPr lang="en-US" altLang="en-US" sz="7100">
                <a:ea typeface="ＭＳ Ｐゴシック" panose="020B0600070205080204" pitchFamily="34" charset="-128"/>
              </a:rPr>
              <a:t>Better</a:t>
            </a:r>
          </a:p>
        </p:txBody>
      </p:sp>
      <p:sp>
        <p:nvSpPr>
          <p:cNvPr id="35842" name="Content Placeholder 2">
            <a:extLst>
              <a:ext uri="{FF2B5EF4-FFF2-40B4-BE49-F238E27FC236}">
                <a16:creationId xmlns:a16="http://schemas.microsoft.com/office/drawing/2014/main" id="{4DBA9F9E-6E04-5F65-7689-1E59C7FB9533}"/>
              </a:ext>
            </a:extLst>
          </p:cNvPr>
          <p:cNvSpPr>
            <a:spLocks noGrp="1" noChangeArrowheads="1"/>
          </p:cNvSpPr>
          <p:nvPr>
            <p:ph idx="4294967295"/>
          </p:nvPr>
        </p:nvSpPr>
        <p:spPr>
          <a:xfrm>
            <a:off x="990600" y="1905000"/>
            <a:ext cx="7772400" cy="4114800"/>
          </a:xfrm>
        </p:spPr>
        <p:txBody>
          <a:bodyPr/>
          <a:lstStyle/>
          <a:p>
            <a:pPr>
              <a:buNone/>
              <a:defRPr/>
            </a:pPr>
            <a:r>
              <a:rPr lang="en-US" dirty="0">
                <a:highlight>
                  <a:srgbClr val="FFFF00"/>
                </a:highlight>
              </a:rPr>
              <a:t>I wanted </a:t>
            </a:r>
            <a:r>
              <a:rPr lang="en-US" dirty="0"/>
              <a:t>access to a confidential document that would further my reporting. </a:t>
            </a:r>
            <a:r>
              <a:rPr lang="en-US" dirty="0">
                <a:highlight>
                  <a:srgbClr val="FFFF00"/>
                </a:highlight>
              </a:rPr>
              <a:t>I planned </a:t>
            </a:r>
            <a:r>
              <a:rPr lang="en-US" dirty="0"/>
              <a:t>to dive deep into the research right away. </a:t>
            </a:r>
            <a:endParaRPr lang="en-US" altLang="en-US" sz="4200" dirty="0">
              <a:ea typeface="ＭＳ Ｐゴシック" panose="020B0600070205080204" pitchFamily="34" charset="-128"/>
            </a:endParaRPr>
          </a:p>
          <a:p>
            <a:pPr>
              <a:buFontTx/>
              <a:buNone/>
              <a:defRPr/>
            </a:pPr>
            <a:r>
              <a:rPr lang="en-US" dirty="0"/>
              <a:t> </a:t>
            </a:r>
            <a:endParaRPr lang="en-US" altLang="en-US" sz="4200" dirty="0">
              <a:ea typeface="ＭＳ Ｐゴシック" panose="020B0600070205080204" pitchFamily="34" charset="-128"/>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a:extLst>
              <a:ext uri="{FF2B5EF4-FFF2-40B4-BE49-F238E27FC236}">
                <a16:creationId xmlns:a16="http://schemas.microsoft.com/office/drawing/2014/main" id="{9A045F15-983E-ACAE-693C-8EDC382ECB92}"/>
              </a:ext>
            </a:extLst>
          </p:cNvPr>
          <p:cNvSpPr>
            <a:spLocks noGrp="1" noChangeArrowheads="1"/>
          </p:cNvSpPr>
          <p:nvPr>
            <p:ph type="title"/>
          </p:nvPr>
        </p:nvSpPr>
        <p:spPr/>
        <p:txBody>
          <a:bodyPr/>
          <a:lstStyle/>
          <a:p>
            <a:r>
              <a:rPr lang="en-US" altLang="en-US" dirty="0">
                <a:ea typeface="ＭＳ Ｐゴシック" panose="020B0600070205080204" pitchFamily="34" charset="-128"/>
              </a:rPr>
              <a:t>Repetitive </a:t>
            </a:r>
          </a:p>
        </p:txBody>
      </p:sp>
      <p:sp>
        <p:nvSpPr>
          <p:cNvPr id="3" name="Rectangle 2">
            <a:extLst>
              <a:ext uri="{FF2B5EF4-FFF2-40B4-BE49-F238E27FC236}">
                <a16:creationId xmlns:a16="http://schemas.microsoft.com/office/drawing/2014/main" id="{EA0F21F8-8EC9-BF46-CD98-8B1CB61442EF}"/>
              </a:ext>
            </a:extLst>
          </p:cNvPr>
          <p:cNvSpPr/>
          <p:nvPr/>
        </p:nvSpPr>
        <p:spPr>
          <a:xfrm>
            <a:off x="533400" y="2274838"/>
            <a:ext cx="8001000" cy="1384995"/>
          </a:xfrm>
          <a:prstGeom prst="rect">
            <a:avLst/>
          </a:prstGeom>
        </p:spPr>
        <p:txBody>
          <a:bodyPr>
            <a:spAutoFit/>
          </a:bodyPr>
          <a:lstStyle/>
          <a:p>
            <a:pPr marL="0" marR="0"/>
            <a:r>
              <a:rPr lang="en-US" sz="28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I found out </a:t>
            </a:r>
            <a:r>
              <a:rPr lang="en-US" sz="2800" kern="100" dirty="0">
                <a:solidFill>
                  <a:srgbClr val="000000"/>
                </a:solidFill>
                <a:latin typeface="Arial" panose="020B0604020202020204" pitchFamily="34" charset="0"/>
                <a:ea typeface="Aptos" panose="020B0004020202020204" pitchFamily="34" charset="0"/>
                <a:cs typeface="Times New Roman" panose="02020603050405020304" pitchFamily="18" charset="0"/>
              </a:rPr>
              <a:t>what </a:t>
            </a:r>
            <a:r>
              <a:rPr lang="en-US" sz="28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was </a:t>
            </a:r>
            <a:r>
              <a:rPr lang="en-US" sz="2800" kern="100" dirty="0">
                <a:solidFill>
                  <a:srgbClr val="000000"/>
                </a:solidFill>
                <a:effectLst/>
                <a:highlight>
                  <a:srgbClr val="FFFF00"/>
                </a:highlight>
                <a:latin typeface="Arial" panose="020B0604020202020204" pitchFamily="34" charset="0"/>
                <a:ea typeface="Aptos" panose="020B0004020202020204" pitchFamily="34" charset="0"/>
                <a:cs typeface="Times New Roman" panose="02020603050405020304" pitchFamily="18" charset="0"/>
              </a:rPr>
              <a:t>happening</a:t>
            </a:r>
            <a:r>
              <a:rPr lang="en-US" sz="28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 </a:t>
            </a:r>
            <a:r>
              <a:rPr lang="en-US" sz="2800" kern="100" dirty="0">
                <a:solidFill>
                  <a:srgbClr val="000000"/>
                </a:solidFill>
                <a:latin typeface="Arial" panose="020B0604020202020204" pitchFamily="34" charset="0"/>
                <a:ea typeface="Aptos" panose="020B0004020202020204" pitchFamily="34" charset="0"/>
                <a:cs typeface="Times New Roman" panose="02020603050405020304" pitchFamily="18" charset="0"/>
              </a:rPr>
              <a:t>on Instagram, </a:t>
            </a:r>
            <a:r>
              <a:rPr lang="en-US" sz="28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which led me to obsessed with the uprisings that had been </a:t>
            </a:r>
            <a:r>
              <a:rPr lang="en-US" sz="2800" kern="100" dirty="0">
                <a:solidFill>
                  <a:srgbClr val="000000"/>
                </a:solidFill>
                <a:effectLst/>
                <a:highlight>
                  <a:srgbClr val="FFFF00"/>
                </a:highlight>
                <a:latin typeface="Arial" panose="020B0604020202020204" pitchFamily="34" charset="0"/>
                <a:ea typeface="Aptos" panose="020B0004020202020204" pitchFamily="34" charset="0"/>
                <a:cs typeface="Times New Roman" panose="02020603050405020304" pitchFamily="18" charset="0"/>
              </a:rPr>
              <a:t>happening. </a:t>
            </a:r>
            <a:endParaRPr lang="en-US" sz="2800"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1">
            <a:extLst>
              <a:ext uri="{FF2B5EF4-FFF2-40B4-BE49-F238E27FC236}">
                <a16:creationId xmlns:a16="http://schemas.microsoft.com/office/drawing/2014/main" id="{73EE7DF1-0ABB-1BAF-D293-E3C010DEB4DB}"/>
              </a:ext>
            </a:extLst>
          </p:cNvPr>
          <p:cNvSpPr>
            <a:spLocks noGrp="1" noChangeArrowheads="1"/>
          </p:cNvSpPr>
          <p:nvPr>
            <p:ph type="title"/>
          </p:nvPr>
        </p:nvSpPr>
        <p:spPr/>
        <p:txBody>
          <a:bodyPr/>
          <a:lstStyle/>
          <a:p>
            <a:r>
              <a:rPr lang="en-US" altLang="en-US">
                <a:ea typeface="ＭＳ Ｐゴシック" panose="020B0600070205080204" pitchFamily="34" charset="-128"/>
              </a:rPr>
              <a:t>Better </a:t>
            </a:r>
          </a:p>
        </p:txBody>
      </p:sp>
      <p:sp>
        <p:nvSpPr>
          <p:cNvPr id="4" name="TextBox 3">
            <a:extLst>
              <a:ext uri="{FF2B5EF4-FFF2-40B4-BE49-F238E27FC236}">
                <a16:creationId xmlns:a16="http://schemas.microsoft.com/office/drawing/2014/main" id="{DF67F1C7-63BE-588A-BFE9-0E66694FD9D5}"/>
              </a:ext>
            </a:extLst>
          </p:cNvPr>
          <p:cNvSpPr txBox="1"/>
          <p:nvPr/>
        </p:nvSpPr>
        <p:spPr>
          <a:xfrm>
            <a:off x="1295400" y="2514600"/>
            <a:ext cx="6858000" cy="1384995"/>
          </a:xfrm>
          <a:prstGeom prst="rect">
            <a:avLst/>
          </a:prstGeom>
          <a:noFill/>
        </p:spPr>
        <p:txBody>
          <a:bodyPr wrap="square">
            <a:spAutoFit/>
          </a:bodyPr>
          <a:lstStyle/>
          <a:p>
            <a:pPr marL="0" marR="0"/>
            <a:r>
              <a:rPr lang="en-US" sz="28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I found out </a:t>
            </a:r>
            <a:r>
              <a:rPr lang="en-US" sz="2800" kern="100" dirty="0">
                <a:solidFill>
                  <a:srgbClr val="000000"/>
                </a:solidFill>
                <a:latin typeface="Arial" panose="020B0604020202020204" pitchFamily="34" charset="0"/>
                <a:ea typeface="Aptos" panose="020B0004020202020204" pitchFamily="34" charset="0"/>
                <a:cs typeface="Times New Roman" panose="02020603050405020304" pitchFamily="18" charset="0"/>
              </a:rPr>
              <a:t>what </a:t>
            </a:r>
            <a:r>
              <a:rPr lang="en-US" sz="28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was </a:t>
            </a:r>
            <a:r>
              <a:rPr lang="en-US" sz="2800" kern="100" dirty="0">
                <a:solidFill>
                  <a:srgbClr val="000000"/>
                </a:solidFill>
                <a:effectLst/>
                <a:highlight>
                  <a:srgbClr val="FFFF00"/>
                </a:highlight>
                <a:latin typeface="Arial" panose="020B0604020202020204" pitchFamily="34" charset="0"/>
                <a:ea typeface="Aptos" panose="020B0004020202020204" pitchFamily="34" charset="0"/>
                <a:cs typeface="Times New Roman" panose="02020603050405020304" pitchFamily="18" charset="0"/>
              </a:rPr>
              <a:t>happening</a:t>
            </a:r>
            <a:r>
              <a:rPr lang="en-US" sz="28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 </a:t>
            </a:r>
            <a:r>
              <a:rPr lang="en-US" sz="2800" kern="100" dirty="0">
                <a:solidFill>
                  <a:srgbClr val="000000"/>
                </a:solidFill>
                <a:latin typeface="Arial" panose="020B0604020202020204" pitchFamily="34" charset="0"/>
                <a:ea typeface="Aptos" panose="020B0004020202020204" pitchFamily="34" charset="0"/>
                <a:cs typeface="Times New Roman" panose="02020603050405020304" pitchFamily="18" charset="0"/>
              </a:rPr>
              <a:t>on Instagram, </a:t>
            </a:r>
            <a:r>
              <a:rPr lang="en-US" sz="28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which led me to obsessed with the uprisings that had been </a:t>
            </a:r>
            <a:r>
              <a:rPr lang="en-US" sz="2800" kern="100" dirty="0">
                <a:solidFill>
                  <a:srgbClr val="000000"/>
                </a:solidFill>
                <a:effectLst/>
                <a:highlight>
                  <a:srgbClr val="FFFF00"/>
                </a:highlight>
                <a:latin typeface="Arial" panose="020B0604020202020204" pitchFamily="34" charset="0"/>
                <a:ea typeface="Aptos" panose="020B0004020202020204" pitchFamily="34" charset="0"/>
                <a:cs typeface="Times New Roman" panose="02020603050405020304" pitchFamily="18" charset="0"/>
              </a:rPr>
              <a:t>going on. </a:t>
            </a:r>
            <a:endParaRPr lang="en-US" sz="2800"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1">
            <a:extLst>
              <a:ext uri="{FF2B5EF4-FFF2-40B4-BE49-F238E27FC236}">
                <a16:creationId xmlns:a16="http://schemas.microsoft.com/office/drawing/2014/main" id="{3E31FDB5-BCA6-6AEB-D399-149387859EDF}"/>
              </a:ext>
            </a:extLst>
          </p:cNvPr>
          <p:cNvSpPr>
            <a:spLocks noGrp="1" noChangeArrowheads="1"/>
          </p:cNvSpPr>
          <p:nvPr>
            <p:ph type="title"/>
          </p:nvPr>
        </p:nvSpPr>
        <p:spPr/>
        <p:txBody>
          <a:bodyPr/>
          <a:lstStyle/>
          <a:p>
            <a:r>
              <a:rPr lang="en-US" altLang="en-US">
                <a:ea typeface="ＭＳ Ｐゴシック" panose="020B0600070205080204" pitchFamily="34" charset="-128"/>
              </a:rPr>
              <a:t>Not</a:t>
            </a:r>
          </a:p>
        </p:txBody>
      </p:sp>
      <p:sp>
        <p:nvSpPr>
          <p:cNvPr id="3" name="Rectangle 2">
            <a:extLst>
              <a:ext uri="{FF2B5EF4-FFF2-40B4-BE49-F238E27FC236}">
                <a16:creationId xmlns:a16="http://schemas.microsoft.com/office/drawing/2014/main" id="{EAA60D2E-67D8-9C59-71F2-49DDB9CAC17C}"/>
              </a:ext>
            </a:extLst>
          </p:cNvPr>
          <p:cNvSpPr/>
          <p:nvPr/>
        </p:nvSpPr>
        <p:spPr>
          <a:xfrm>
            <a:off x="609600" y="2459504"/>
            <a:ext cx="8001000" cy="2492990"/>
          </a:xfrm>
          <a:prstGeom prst="rect">
            <a:avLst/>
          </a:prstGeom>
        </p:spPr>
        <p:txBody>
          <a:bodyPr>
            <a:spAutoFit/>
          </a:bodyPr>
          <a:lstStyle/>
          <a:p>
            <a:pPr>
              <a:spcBef>
                <a:spcPts val="0"/>
              </a:spcBef>
              <a:spcAft>
                <a:spcPts val="0"/>
              </a:spcAft>
              <a:defRPr/>
            </a:pPr>
            <a:r>
              <a:rPr lang="en-US" sz="3600" dirty="0">
                <a:solidFill>
                  <a:srgbClr val="000000"/>
                </a:solidFill>
                <a:highlight>
                  <a:srgbClr val="FFFF00"/>
                </a:highlight>
              </a:rPr>
              <a:t>I have </a:t>
            </a:r>
            <a:r>
              <a:rPr lang="en-US" sz="3600" dirty="0">
                <a:solidFill>
                  <a:srgbClr val="000000"/>
                </a:solidFill>
              </a:rPr>
              <a:t>three </a:t>
            </a:r>
            <a:r>
              <a:rPr lang="en-US" sz="3600" dirty="0">
                <a:solidFill>
                  <a:srgbClr val="000000"/>
                </a:solidFill>
                <a:highlight>
                  <a:srgbClr val="FFFF00"/>
                </a:highlight>
              </a:rPr>
              <a:t>younger</a:t>
            </a:r>
            <a:r>
              <a:rPr lang="en-US" sz="3600" dirty="0">
                <a:solidFill>
                  <a:srgbClr val="000000"/>
                </a:solidFill>
              </a:rPr>
              <a:t> siblings. </a:t>
            </a:r>
            <a:r>
              <a:rPr lang="en-US" sz="3600" dirty="0">
                <a:solidFill>
                  <a:srgbClr val="000000"/>
                </a:solidFill>
                <a:highlight>
                  <a:srgbClr val="FFFF00"/>
                </a:highlight>
              </a:rPr>
              <a:t>I have </a:t>
            </a:r>
            <a:r>
              <a:rPr lang="en-US" sz="3600" dirty="0">
                <a:solidFill>
                  <a:srgbClr val="000000"/>
                </a:solidFill>
              </a:rPr>
              <a:t>two </a:t>
            </a:r>
            <a:r>
              <a:rPr lang="en-US" sz="3600" dirty="0">
                <a:solidFill>
                  <a:srgbClr val="000000"/>
                </a:solidFill>
                <a:highlight>
                  <a:srgbClr val="FFFF00"/>
                </a:highlight>
              </a:rPr>
              <a:t>younger</a:t>
            </a:r>
            <a:r>
              <a:rPr lang="en-US" sz="3600" dirty="0">
                <a:solidFill>
                  <a:srgbClr val="000000"/>
                </a:solidFill>
              </a:rPr>
              <a:t> brothers who are twins and a sister. </a:t>
            </a:r>
            <a:endParaRPr lang="en-US" sz="3600" dirty="0"/>
          </a:p>
          <a:p>
            <a:pPr>
              <a:defRPr/>
            </a:pPr>
            <a:br>
              <a:rPr lang="en-US" dirty="0"/>
            </a:b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1">
            <a:extLst>
              <a:ext uri="{FF2B5EF4-FFF2-40B4-BE49-F238E27FC236}">
                <a16:creationId xmlns:a16="http://schemas.microsoft.com/office/drawing/2014/main" id="{EC528A28-8218-64DE-11E0-FAC8EBFF8DE7}"/>
              </a:ext>
            </a:extLst>
          </p:cNvPr>
          <p:cNvSpPr>
            <a:spLocks noGrp="1" noChangeArrowheads="1"/>
          </p:cNvSpPr>
          <p:nvPr>
            <p:ph type="title"/>
          </p:nvPr>
        </p:nvSpPr>
        <p:spPr/>
        <p:txBody>
          <a:bodyPr/>
          <a:lstStyle/>
          <a:p>
            <a:r>
              <a:rPr lang="en-US" altLang="en-US" dirty="0">
                <a:ea typeface="ＭＳ Ｐゴシック" panose="020B0600070205080204" pitchFamily="34" charset="-128"/>
              </a:rPr>
              <a:t>Tighter and not repetitive</a:t>
            </a:r>
          </a:p>
        </p:txBody>
      </p:sp>
      <p:sp>
        <p:nvSpPr>
          <p:cNvPr id="50178" name="Rectangle 2">
            <a:extLst>
              <a:ext uri="{FF2B5EF4-FFF2-40B4-BE49-F238E27FC236}">
                <a16:creationId xmlns:a16="http://schemas.microsoft.com/office/drawing/2014/main" id="{5FED3466-2E26-22EA-34D5-9BEF28E12EE4}"/>
              </a:ext>
            </a:extLst>
          </p:cNvPr>
          <p:cNvSpPr>
            <a:spLocks noChangeArrowheads="1"/>
          </p:cNvSpPr>
          <p:nvPr/>
        </p:nvSpPr>
        <p:spPr bwMode="auto">
          <a:xfrm>
            <a:off x="685800" y="2459038"/>
            <a:ext cx="73914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3600" dirty="0">
                <a:solidFill>
                  <a:srgbClr val="000000"/>
                </a:solidFill>
              </a:rPr>
              <a:t>I have three younger siblings – twin brothers and a little sister. </a:t>
            </a:r>
            <a:endParaRPr lang="en-US" altLang="en-US" sz="3600" dirty="0"/>
          </a:p>
          <a:p>
            <a:br>
              <a:rPr lang="en-US" altLang="en-US" dirty="0"/>
            </a:br>
            <a:endParaRPr lang="en-US" alt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3">
            <a:extLst>
              <a:ext uri="{FF2B5EF4-FFF2-40B4-BE49-F238E27FC236}">
                <a16:creationId xmlns:a16="http://schemas.microsoft.com/office/drawing/2014/main" id="{76DDE294-DB27-AFBA-6F82-61E40E57F517}"/>
              </a:ext>
            </a:extLst>
          </p:cNvPr>
          <p:cNvSpPr>
            <a:spLocks noGrp="1" noChangeArrowheads="1"/>
          </p:cNvSpPr>
          <p:nvPr>
            <p:ph type="body" idx="1"/>
          </p:nvPr>
        </p:nvSpPr>
        <p:spPr>
          <a:xfrm>
            <a:off x="685800" y="1524000"/>
            <a:ext cx="7772400" cy="4038600"/>
          </a:xfrm>
        </p:spPr>
        <p:txBody>
          <a:bodyPr/>
          <a:lstStyle/>
          <a:p>
            <a:pPr>
              <a:buFontTx/>
              <a:buNone/>
            </a:pPr>
            <a:endParaRPr lang="en-US" altLang="en-US" dirty="0">
              <a:ea typeface="ＭＳ Ｐゴシック" panose="020B0600070205080204" pitchFamily="34" charset="-128"/>
            </a:endParaRPr>
          </a:p>
          <a:p>
            <a:r>
              <a:rPr lang="en-US" altLang="en-US" dirty="0">
                <a:ea typeface="ＭＳ Ｐゴシック" panose="020B0600070205080204" pitchFamily="34" charset="-128"/>
              </a:rPr>
              <a:t>In journalism, you don’t need to “re-state the thesis” like in essay writing. </a:t>
            </a:r>
          </a:p>
          <a:p>
            <a:r>
              <a:rPr lang="en-US" altLang="en-US" dirty="0">
                <a:ea typeface="ＭＳ Ｐゴシック" panose="020B0600070205080204" pitchFamily="34" charset="-128"/>
              </a:rPr>
              <a:t>Find different words. Not: I love soccer and love baseball.  Better: I love soccer and enjoy baseball.</a:t>
            </a:r>
          </a:p>
          <a:p>
            <a:r>
              <a:rPr lang="en-US" altLang="en-US" dirty="0">
                <a:ea typeface="ＭＳ Ｐゴシック" panose="020B0600070205080204" pitchFamily="34" charset="-128"/>
              </a:rPr>
              <a:t>Never say: Like I said before or As  mentioned previously or the “aforementioned….”</a:t>
            </a:r>
          </a:p>
          <a:p>
            <a:endParaRPr lang="en-US" altLang="en-US" dirty="0">
              <a:ea typeface="ＭＳ Ｐゴシック" panose="020B0600070205080204" pitchFamily="34" charset="-128"/>
            </a:endParaRPr>
          </a:p>
        </p:txBody>
      </p:sp>
      <p:sp>
        <p:nvSpPr>
          <p:cNvPr id="26626" name="Title 5">
            <a:extLst>
              <a:ext uri="{FF2B5EF4-FFF2-40B4-BE49-F238E27FC236}">
                <a16:creationId xmlns:a16="http://schemas.microsoft.com/office/drawing/2014/main" id="{A8E0BFC5-8883-1303-FE06-5D60FACFBDB9}"/>
              </a:ext>
            </a:extLst>
          </p:cNvPr>
          <p:cNvSpPr>
            <a:spLocks noGrp="1" noChangeArrowheads="1"/>
          </p:cNvSpPr>
          <p:nvPr>
            <p:ph type="title"/>
          </p:nvPr>
        </p:nvSpPr>
        <p:spPr>
          <a:xfrm>
            <a:off x="685800" y="381000"/>
            <a:ext cx="7772400" cy="1676400"/>
          </a:xfrm>
        </p:spPr>
        <p:txBody>
          <a:bodyPr/>
          <a:lstStyle/>
          <a:p>
            <a:r>
              <a:rPr lang="en-US" altLang="en-US" b="1">
                <a:ea typeface="ＭＳ Ｐゴシック" panose="020B0600070205080204" pitchFamily="34" charset="-128"/>
              </a:rPr>
              <a:t>How to avoid being repetitive:</a:t>
            </a:r>
            <a:br>
              <a:rPr lang="en-US" altLang="en-US">
                <a:ea typeface="ＭＳ Ｐゴシック" panose="020B0600070205080204" pitchFamily="34" charset="-128"/>
              </a:rPr>
            </a:br>
            <a:endParaRPr lang="en-US" altLang="en-US">
              <a:ea typeface="ＭＳ Ｐゴシック" panose="020B0600070205080204" pitchFamily="34" charset="-128"/>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a:extLst>
              <a:ext uri="{FF2B5EF4-FFF2-40B4-BE49-F238E27FC236}">
                <a16:creationId xmlns:a16="http://schemas.microsoft.com/office/drawing/2014/main" id="{23574F44-0E0E-1C83-EC95-D4163E65A201}"/>
              </a:ext>
            </a:extLst>
          </p:cNvPr>
          <p:cNvSpPr>
            <a:spLocks noGrp="1" noChangeArrowheads="1"/>
          </p:cNvSpPr>
          <p:nvPr>
            <p:ph type="ctrTitle"/>
          </p:nvPr>
        </p:nvSpPr>
        <p:spPr>
          <a:xfrm>
            <a:off x="685800" y="1447800"/>
            <a:ext cx="7772400" cy="1143000"/>
          </a:xfrm>
        </p:spPr>
        <p:txBody>
          <a:bodyPr/>
          <a:lstStyle/>
          <a:p>
            <a:r>
              <a:rPr lang="en-US" altLang="en-US" sz="6000">
                <a:ea typeface="ＭＳ Ｐゴシック" panose="020B0600070205080204" pitchFamily="34" charset="-128"/>
              </a:rPr>
              <a:t>Passive Voice--uck!</a:t>
            </a:r>
            <a:endParaRPr lang="en-US" altLang="en-US">
              <a:ea typeface="ＭＳ Ｐゴシック" panose="020B0600070205080204" pitchFamily="34" charset="-128"/>
            </a:endParaRPr>
          </a:p>
        </p:txBody>
      </p:sp>
      <p:sp>
        <p:nvSpPr>
          <p:cNvPr id="27650" name="Rectangle 3">
            <a:extLst>
              <a:ext uri="{FF2B5EF4-FFF2-40B4-BE49-F238E27FC236}">
                <a16:creationId xmlns:a16="http://schemas.microsoft.com/office/drawing/2014/main" id="{563B6A55-41CB-36BE-6422-F0088E2E74A8}"/>
              </a:ext>
            </a:extLst>
          </p:cNvPr>
          <p:cNvSpPr>
            <a:spLocks noGrp="1" noChangeArrowheads="1"/>
          </p:cNvSpPr>
          <p:nvPr>
            <p:ph type="subTitle" idx="1"/>
          </p:nvPr>
        </p:nvSpPr>
        <p:spPr>
          <a:xfrm>
            <a:off x="1371600" y="3124200"/>
            <a:ext cx="6400800" cy="2057400"/>
          </a:xfrm>
        </p:spPr>
        <p:txBody>
          <a:bodyPr/>
          <a:lstStyle/>
          <a:p>
            <a:r>
              <a:rPr lang="en-US" altLang="en-US" sz="4000">
                <a:ea typeface="ＭＳ Ｐゴシック" panose="020B0600070205080204" pitchFamily="34" charset="-128"/>
              </a:rPr>
              <a:t>Be </a:t>
            </a:r>
            <a:r>
              <a:rPr lang="en-US" altLang="en-US" sz="4000" b="1">
                <a:solidFill>
                  <a:srgbClr val="FF0000"/>
                </a:solidFill>
                <a:ea typeface="ＭＳ Ｐゴシック" panose="020B0600070205080204" pitchFamily="34" charset="-128"/>
              </a:rPr>
              <a:t>active</a:t>
            </a:r>
            <a:r>
              <a:rPr lang="en-US" altLang="en-US" sz="4000">
                <a:ea typeface="ＭＳ Ｐゴシック" panose="020B0600070205080204" pitchFamily="34" charset="-128"/>
              </a:rPr>
              <a:t>, not </a:t>
            </a:r>
            <a:r>
              <a:rPr lang="en-US" altLang="en-US" sz="4000" b="1">
                <a:solidFill>
                  <a:srgbClr val="FF0000"/>
                </a:solidFill>
                <a:ea typeface="ＭＳ Ｐゴシック" panose="020B0600070205080204" pitchFamily="34" charset="-128"/>
              </a:rPr>
              <a:t>passive</a:t>
            </a:r>
            <a:r>
              <a:rPr lang="en-US" altLang="en-US" sz="4000">
                <a:ea typeface="ＭＳ Ｐゴシック" panose="020B0600070205080204" pitchFamily="34" charset="-128"/>
              </a:rPr>
              <a:t>. Don’t let something be done by somebody or something.</a:t>
            </a:r>
            <a:endParaRPr lang="en-US" altLang="en-US">
              <a:ea typeface="ＭＳ Ｐゴシック" panose="020B0600070205080204" pitchFamily="34" charset="-128"/>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le 1">
            <a:extLst>
              <a:ext uri="{FF2B5EF4-FFF2-40B4-BE49-F238E27FC236}">
                <a16:creationId xmlns:a16="http://schemas.microsoft.com/office/drawing/2014/main" id="{15C843FF-4BDB-3C57-079C-609F18835CA6}"/>
              </a:ext>
            </a:extLst>
          </p:cNvPr>
          <p:cNvSpPr>
            <a:spLocks noGrp="1" noChangeArrowheads="1"/>
          </p:cNvSpPr>
          <p:nvPr>
            <p:ph type="title"/>
          </p:nvPr>
        </p:nvSpPr>
        <p:spPr/>
        <p:txBody>
          <a:bodyPr/>
          <a:lstStyle/>
          <a:p>
            <a:r>
              <a:rPr lang="en-US" altLang="en-US" dirty="0">
                <a:ea typeface="ＭＳ Ｐゴシック" panose="020B0600070205080204" pitchFamily="34" charset="-128"/>
              </a:rPr>
              <a:t>Not the worst, but…</a:t>
            </a:r>
          </a:p>
        </p:txBody>
      </p:sp>
      <p:sp>
        <p:nvSpPr>
          <p:cNvPr id="4" name="Rectangle 3">
            <a:extLst>
              <a:ext uri="{FF2B5EF4-FFF2-40B4-BE49-F238E27FC236}">
                <a16:creationId xmlns:a16="http://schemas.microsoft.com/office/drawing/2014/main" id="{89A5D311-A83E-86E7-FF05-320481842405}"/>
              </a:ext>
            </a:extLst>
          </p:cNvPr>
          <p:cNvSpPr/>
          <p:nvPr/>
        </p:nvSpPr>
        <p:spPr>
          <a:xfrm>
            <a:off x="457200" y="2133600"/>
            <a:ext cx="8229600" cy="1569660"/>
          </a:xfrm>
          <a:prstGeom prst="rect">
            <a:avLst/>
          </a:prstGeom>
        </p:spPr>
        <p:txBody>
          <a:bodyPr>
            <a:spAutoFit/>
          </a:bodyPr>
          <a:lstStyle/>
          <a:p>
            <a:pPr>
              <a:defRPr/>
            </a:pPr>
            <a:r>
              <a:rPr lang="en-US" sz="3200" dirty="0">
                <a:solidFill>
                  <a:srgbClr val="000000"/>
                </a:solidFill>
                <a:latin typeface="+mj-lt"/>
              </a:rPr>
              <a:t>I am particularly interested in investigative narratives that explore </a:t>
            </a:r>
            <a:r>
              <a:rPr lang="en-US" sz="3200" dirty="0">
                <a:solidFill>
                  <a:srgbClr val="000000"/>
                </a:solidFill>
                <a:highlight>
                  <a:srgbClr val="FFFF00"/>
                </a:highlight>
                <a:latin typeface="+mj-lt"/>
              </a:rPr>
              <a:t>what promises are broken by the government</a:t>
            </a:r>
            <a:r>
              <a:rPr lang="en-US" sz="3200" dirty="0">
                <a:solidFill>
                  <a:srgbClr val="000000"/>
                </a:solidFill>
                <a:latin typeface="+mj-lt"/>
              </a:rPr>
              <a:t>. </a:t>
            </a:r>
            <a:endParaRPr lang="en-US" sz="3200" dirty="0">
              <a:latin typeface="+mj-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a:extLst>
              <a:ext uri="{FF2B5EF4-FFF2-40B4-BE49-F238E27FC236}">
                <a16:creationId xmlns:a16="http://schemas.microsoft.com/office/drawing/2014/main" id="{74B1D756-2E10-B12D-F500-7E92012C86A6}"/>
              </a:ext>
            </a:extLst>
          </p:cNvPr>
          <p:cNvSpPr>
            <a:spLocks noGrp="1" noChangeArrowheads="1"/>
          </p:cNvSpPr>
          <p:nvPr>
            <p:ph type="title"/>
          </p:nvPr>
        </p:nvSpPr>
        <p:spPr/>
        <p:txBody>
          <a:bodyPr/>
          <a:lstStyle/>
          <a:p>
            <a:r>
              <a:rPr lang="en-US" altLang="en-US">
                <a:ea typeface="ＭＳ Ｐゴシック" panose="020B0600070205080204" pitchFamily="34" charset="-128"/>
              </a:rPr>
              <a:t>Better</a:t>
            </a:r>
          </a:p>
        </p:txBody>
      </p:sp>
      <p:sp>
        <p:nvSpPr>
          <p:cNvPr id="4" name="Rectangle 3">
            <a:extLst>
              <a:ext uri="{FF2B5EF4-FFF2-40B4-BE49-F238E27FC236}">
                <a16:creationId xmlns:a16="http://schemas.microsoft.com/office/drawing/2014/main" id="{78BD091B-B515-2940-A566-4AB840CC1952}"/>
              </a:ext>
            </a:extLst>
          </p:cNvPr>
          <p:cNvSpPr/>
          <p:nvPr/>
        </p:nvSpPr>
        <p:spPr>
          <a:xfrm>
            <a:off x="457200" y="2133600"/>
            <a:ext cx="8229600" cy="1754326"/>
          </a:xfrm>
          <a:prstGeom prst="rect">
            <a:avLst/>
          </a:prstGeom>
        </p:spPr>
        <p:txBody>
          <a:bodyPr>
            <a:spAutoFit/>
          </a:bodyPr>
          <a:lstStyle/>
          <a:p>
            <a:pPr>
              <a:defRPr/>
            </a:pPr>
            <a:r>
              <a:rPr lang="en-US" sz="3600" dirty="0">
                <a:solidFill>
                  <a:srgbClr val="000000"/>
                </a:solidFill>
                <a:latin typeface="+mj-lt"/>
              </a:rPr>
              <a:t>I am particularly interested in investigative narratives that explore </a:t>
            </a:r>
            <a:r>
              <a:rPr lang="en-US" sz="3600" dirty="0">
                <a:solidFill>
                  <a:srgbClr val="000000"/>
                </a:solidFill>
                <a:highlight>
                  <a:srgbClr val="FFFF00"/>
                </a:highlight>
                <a:latin typeface="+mj-lt"/>
              </a:rPr>
              <a:t>what promises the government has broken</a:t>
            </a:r>
            <a:r>
              <a:rPr lang="en-US" sz="3600" dirty="0">
                <a:solidFill>
                  <a:srgbClr val="000000"/>
                </a:solidFill>
                <a:latin typeface="+mj-lt"/>
              </a:rPr>
              <a:t>. </a:t>
            </a:r>
            <a:endParaRPr lang="en-US" sz="3600" dirty="0">
              <a:latin typeface="+mj-l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a:extLst>
              <a:ext uri="{FF2B5EF4-FFF2-40B4-BE49-F238E27FC236}">
                <a16:creationId xmlns:a16="http://schemas.microsoft.com/office/drawing/2014/main" id="{F27F4909-AE1A-5E7D-3AA4-81385C523830}"/>
              </a:ext>
            </a:extLst>
          </p:cNvPr>
          <p:cNvSpPr>
            <a:spLocks noGrp="1" noChangeArrowheads="1"/>
          </p:cNvSpPr>
          <p:nvPr>
            <p:ph type="ctrTitle"/>
          </p:nvPr>
        </p:nvSpPr>
        <p:spPr>
          <a:xfrm>
            <a:off x="685800" y="1676400"/>
            <a:ext cx="7772400" cy="1143000"/>
          </a:xfrm>
        </p:spPr>
        <p:txBody>
          <a:bodyPr/>
          <a:lstStyle/>
          <a:p>
            <a:br>
              <a:rPr lang="en-US" altLang="en-US" b="1" dirty="0">
                <a:ea typeface="ＭＳ Ｐゴシック" panose="020B0600070205080204" pitchFamily="34" charset="-128"/>
              </a:rPr>
            </a:br>
            <a:br>
              <a:rPr lang="en-US" altLang="en-US" b="1" dirty="0">
                <a:ea typeface="ＭＳ Ｐゴシック" panose="020B0600070205080204" pitchFamily="34" charset="-128"/>
              </a:rPr>
            </a:br>
            <a:r>
              <a:rPr lang="en-US" altLang="en-US" b="1" dirty="0">
                <a:ea typeface="ＭＳ Ｐゴシック" panose="020B0600070205080204" pitchFamily="34" charset="-128"/>
              </a:rPr>
              <a:t>Not</a:t>
            </a:r>
            <a:r>
              <a:rPr lang="en-US" altLang="en-US" dirty="0">
                <a:ea typeface="ＭＳ Ｐゴシック" panose="020B0600070205080204" pitchFamily="34" charset="-128"/>
              </a:rPr>
              <a:t> </a:t>
            </a:r>
            <a:br>
              <a:rPr lang="en-US" altLang="en-US" dirty="0">
                <a:ea typeface="ＭＳ Ｐゴシック" panose="020B0600070205080204" pitchFamily="34" charset="-128"/>
              </a:rPr>
            </a:br>
            <a:br>
              <a:rPr lang="en-US" altLang="en-US" dirty="0">
                <a:ea typeface="ＭＳ Ｐゴシック" panose="020B0600070205080204" pitchFamily="34" charset="-128"/>
              </a:rPr>
            </a:br>
            <a:r>
              <a:rPr lang="en-US" sz="28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A sweeping national security law was passed. </a:t>
            </a:r>
            <a:br>
              <a:rPr lang="en-US" sz="28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br>
            <a:br>
              <a:rPr lang="en-US" sz="28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br>
            <a:r>
              <a:rPr lang="en-US" sz="1800" i="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(Who passed it?) </a:t>
            </a:r>
            <a:br>
              <a:rPr lang="en-US" sz="2800" kern="100" dirty="0">
                <a:effectLst/>
                <a:latin typeface="Aptos" panose="020B0004020202020204" pitchFamily="34" charset="0"/>
                <a:ea typeface="Aptos" panose="020B0004020202020204" pitchFamily="34" charset="0"/>
                <a:cs typeface="Times New Roman" panose="02020603050405020304" pitchFamily="18" charset="0"/>
              </a:rPr>
            </a:br>
            <a:br>
              <a:rPr lang="en-US" altLang="en-US" sz="2800" dirty="0">
                <a:ea typeface="ＭＳ Ｐゴシック" panose="020B0600070205080204" pitchFamily="34" charset="-128"/>
              </a:rPr>
            </a:br>
            <a:endParaRPr lang="en-US" altLang="en-US" sz="2800" dirty="0">
              <a:ea typeface="ＭＳ Ｐゴシック" panose="020B0600070205080204" pitchFamily="34" charset="-128"/>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a:extLst>
              <a:ext uri="{FF2B5EF4-FFF2-40B4-BE49-F238E27FC236}">
                <a16:creationId xmlns:a16="http://schemas.microsoft.com/office/drawing/2014/main" id="{6B47750F-E0D1-FF4B-FBA6-91236BC9BE63}"/>
              </a:ext>
            </a:extLst>
          </p:cNvPr>
          <p:cNvSpPr>
            <a:spLocks noGrp="1" noChangeArrowheads="1"/>
          </p:cNvSpPr>
          <p:nvPr>
            <p:ph type="title"/>
          </p:nvPr>
        </p:nvSpPr>
        <p:spPr/>
        <p:txBody>
          <a:bodyPr/>
          <a:lstStyle/>
          <a:p>
            <a:r>
              <a:rPr lang="en-US" altLang="en-US" dirty="0">
                <a:ea typeface="ＭＳ Ｐゴシック" panose="020B0600070205080204" pitchFamily="34" charset="-128"/>
              </a:rPr>
              <a:t>Better!</a:t>
            </a:r>
          </a:p>
        </p:txBody>
      </p:sp>
      <p:sp>
        <p:nvSpPr>
          <p:cNvPr id="29698" name="Content Placeholder 2">
            <a:extLst>
              <a:ext uri="{FF2B5EF4-FFF2-40B4-BE49-F238E27FC236}">
                <a16:creationId xmlns:a16="http://schemas.microsoft.com/office/drawing/2014/main" id="{B39502AA-66B0-3A6F-A8C4-EC7E09A82139}"/>
              </a:ext>
            </a:extLst>
          </p:cNvPr>
          <p:cNvSpPr>
            <a:spLocks noGrp="1" noChangeArrowheads="1"/>
          </p:cNvSpPr>
          <p:nvPr>
            <p:ph idx="1"/>
          </p:nvPr>
        </p:nvSpPr>
        <p:spPr/>
        <p:txBody>
          <a:bodyPr/>
          <a:lstStyle/>
          <a:p>
            <a:pPr>
              <a:buFontTx/>
              <a:buNone/>
            </a:pPr>
            <a:br>
              <a:rPr lang="en-US" altLang="en-US" b="1" dirty="0">
                <a:ea typeface="ＭＳ Ｐゴシック" panose="020B0600070205080204" pitchFamily="34" charset="-128"/>
              </a:rPr>
            </a:br>
            <a:r>
              <a:rPr lang="en-US" altLang="en-US" dirty="0">
                <a:ea typeface="ＭＳ Ｐゴシック" panose="020B0600070205080204" pitchFamily="34" charset="-128"/>
              </a:rPr>
              <a:t>The government/legislators passed a sweeping national security law.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0095396-D6D5-6C5B-0912-E8D6BDC86902}"/>
              </a:ext>
            </a:extLst>
          </p:cNvPr>
          <p:cNvSpPr>
            <a:spLocks noGrp="1"/>
          </p:cNvSpPr>
          <p:nvPr>
            <p:ph type="title"/>
          </p:nvPr>
        </p:nvSpPr>
        <p:spPr>
          <a:xfrm>
            <a:off x="480060" y="325369"/>
            <a:ext cx="3276451" cy="1956841"/>
          </a:xfrm>
        </p:spPr>
        <p:txBody>
          <a:bodyPr vert="horz" lIns="91440" tIns="45720" rIns="91440" bIns="45720" rtlCol="0" anchor="b">
            <a:normAutofit/>
          </a:bodyPr>
          <a:lstStyle/>
          <a:p>
            <a:pPr algn="l" eaLnBrk="1" hangingPunct="1">
              <a:lnSpc>
                <a:spcPct val="90000"/>
              </a:lnSpc>
            </a:pPr>
            <a:r>
              <a:rPr lang="en-US" sz="2800" kern="1200" dirty="0">
                <a:solidFill>
                  <a:schemeClr val="tx1"/>
                </a:solidFill>
                <a:ea typeface="+mj-ea"/>
                <a:cs typeface="+mj-cs"/>
              </a:rPr>
              <a:t>Passive voice in an article I read yesterday</a:t>
            </a:r>
          </a:p>
        </p:txBody>
      </p:sp>
      <p:sp>
        <p:nvSpPr>
          <p:cNvPr id="103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060" y="2586994"/>
            <a:ext cx="2606040" cy="18288"/>
          </a:xfrm>
          <a:custGeom>
            <a:avLst/>
            <a:gdLst>
              <a:gd name="csX0" fmla="*/ 0 w 2606040"/>
              <a:gd name="csY0" fmla="*/ 0 h 18288"/>
              <a:gd name="csX1" fmla="*/ 625450 w 2606040"/>
              <a:gd name="csY1" fmla="*/ 0 h 18288"/>
              <a:gd name="csX2" fmla="*/ 1224839 w 2606040"/>
              <a:gd name="csY2" fmla="*/ 0 h 18288"/>
              <a:gd name="csX3" fmla="*/ 1824228 w 2606040"/>
              <a:gd name="csY3" fmla="*/ 0 h 18288"/>
              <a:gd name="csX4" fmla="*/ 2606040 w 2606040"/>
              <a:gd name="csY4" fmla="*/ 0 h 18288"/>
              <a:gd name="csX5" fmla="*/ 2606040 w 2606040"/>
              <a:gd name="csY5" fmla="*/ 18288 h 18288"/>
              <a:gd name="csX6" fmla="*/ 1902409 w 2606040"/>
              <a:gd name="csY6" fmla="*/ 18288 h 18288"/>
              <a:gd name="csX7" fmla="*/ 1276960 w 2606040"/>
              <a:gd name="csY7" fmla="*/ 18288 h 18288"/>
              <a:gd name="csX8" fmla="*/ 677570 w 2606040"/>
              <a:gd name="csY8" fmla="*/ 18288 h 18288"/>
              <a:gd name="csX9" fmla="*/ 0 w 2606040"/>
              <a:gd name="csY9" fmla="*/ 18288 h 18288"/>
              <a:gd name="csX10" fmla="*/ 0 w 2606040"/>
              <a:gd name="csY10"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606040" h="18288" fill="none" extrusionOk="0">
                <a:moveTo>
                  <a:pt x="0" y="0"/>
                </a:moveTo>
                <a:cubicBezTo>
                  <a:pt x="266776" y="-600"/>
                  <a:pt x="322756" y="3201"/>
                  <a:pt x="625450" y="0"/>
                </a:cubicBezTo>
                <a:cubicBezTo>
                  <a:pt x="928144" y="-3201"/>
                  <a:pt x="968141" y="9269"/>
                  <a:pt x="1224839" y="0"/>
                </a:cubicBezTo>
                <a:cubicBezTo>
                  <a:pt x="1481537" y="-9269"/>
                  <a:pt x="1569059" y="21947"/>
                  <a:pt x="1824228" y="0"/>
                </a:cubicBezTo>
                <a:cubicBezTo>
                  <a:pt x="2079397" y="-21947"/>
                  <a:pt x="2326053" y="-10194"/>
                  <a:pt x="2606040" y="0"/>
                </a:cubicBezTo>
                <a:cubicBezTo>
                  <a:pt x="2605462" y="4771"/>
                  <a:pt x="2606793" y="12323"/>
                  <a:pt x="2606040" y="18288"/>
                </a:cubicBezTo>
                <a:cubicBezTo>
                  <a:pt x="2256758" y="31410"/>
                  <a:pt x="2173673" y="-12878"/>
                  <a:pt x="1902409" y="18288"/>
                </a:cubicBezTo>
                <a:cubicBezTo>
                  <a:pt x="1631145" y="49454"/>
                  <a:pt x="1461378" y="5466"/>
                  <a:pt x="1276960" y="18288"/>
                </a:cubicBezTo>
                <a:cubicBezTo>
                  <a:pt x="1092542" y="31110"/>
                  <a:pt x="890442" y="13213"/>
                  <a:pt x="677570" y="18288"/>
                </a:cubicBezTo>
                <a:cubicBezTo>
                  <a:pt x="464698" y="23364"/>
                  <a:pt x="187648" y="35837"/>
                  <a:pt x="0" y="18288"/>
                </a:cubicBezTo>
                <a:cubicBezTo>
                  <a:pt x="841" y="12879"/>
                  <a:pt x="-726" y="3977"/>
                  <a:pt x="0" y="0"/>
                </a:cubicBezTo>
                <a:close/>
              </a:path>
              <a:path w="2606040" h="18288" stroke="0" extrusionOk="0">
                <a:moveTo>
                  <a:pt x="0" y="0"/>
                </a:moveTo>
                <a:cubicBezTo>
                  <a:pt x="197231" y="3803"/>
                  <a:pt x="358914" y="-9291"/>
                  <a:pt x="599389" y="0"/>
                </a:cubicBezTo>
                <a:cubicBezTo>
                  <a:pt x="839864" y="9291"/>
                  <a:pt x="979371" y="8509"/>
                  <a:pt x="1303020" y="0"/>
                </a:cubicBezTo>
                <a:cubicBezTo>
                  <a:pt x="1626669" y="-8509"/>
                  <a:pt x="1726300" y="7440"/>
                  <a:pt x="1876349" y="0"/>
                </a:cubicBezTo>
                <a:cubicBezTo>
                  <a:pt x="2026398" y="-7440"/>
                  <a:pt x="2430712" y="17957"/>
                  <a:pt x="2606040" y="0"/>
                </a:cubicBezTo>
                <a:cubicBezTo>
                  <a:pt x="2605426" y="8857"/>
                  <a:pt x="2606544" y="13619"/>
                  <a:pt x="2606040" y="18288"/>
                </a:cubicBezTo>
                <a:cubicBezTo>
                  <a:pt x="2393024" y="2241"/>
                  <a:pt x="2191161" y="39259"/>
                  <a:pt x="1980590" y="18288"/>
                </a:cubicBezTo>
                <a:cubicBezTo>
                  <a:pt x="1770019" y="-2683"/>
                  <a:pt x="1476440" y="36114"/>
                  <a:pt x="1276960" y="18288"/>
                </a:cubicBezTo>
                <a:cubicBezTo>
                  <a:pt x="1077480" y="463"/>
                  <a:pt x="880988" y="42125"/>
                  <a:pt x="651510" y="18288"/>
                </a:cubicBezTo>
                <a:cubicBezTo>
                  <a:pt x="422032" y="-5549"/>
                  <a:pt x="130744" y="-1947"/>
                  <a:pt x="0" y="18288"/>
                </a:cubicBezTo>
                <a:cubicBezTo>
                  <a:pt x="-487" y="10816"/>
                  <a:pt x="-839" y="6058"/>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9B8DEEDB-77F1-9BF4-081B-968A5B42782D}"/>
              </a:ext>
            </a:extLst>
          </p:cNvPr>
          <p:cNvSpPr txBox="1"/>
          <p:nvPr/>
        </p:nvSpPr>
        <p:spPr>
          <a:xfrm>
            <a:off x="228600" y="2872899"/>
            <a:ext cx="4343400" cy="3320668"/>
          </a:xfrm>
          <a:prstGeom prst="rect">
            <a:avLst/>
          </a:prstGeom>
        </p:spPr>
        <p:txBody>
          <a:bodyPr vert="horz" lIns="91440" tIns="45720" rIns="91440" bIns="45720" rtlCol="0">
            <a:normAutofit/>
          </a:bodyPr>
          <a:lstStyle/>
          <a:p>
            <a:pPr eaLnBrk="1" hangingPunct="1">
              <a:lnSpc>
                <a:spcPct val="90000"/>
              </a:lnSpc>
              <a:spcAft>
                <a:spcPts val="600"/>
              </a:spcAft>
            </a:pPr>
            <a:r>
              <a:rPr lang="en-US" sz="2800" dirty="0">
                <a:latin typeface="+mn-lt"/>
                <a:ea typeface="+mn-ea"/>
              </a:rPr>
              <a:t>The first Harry Potter book was completed by JK Rowling in 1995 when she was a single mother living in Edinburgh. </a:t>
            </a:r>
          </a:p>
        </p:txBody>
      </p:sp>
      <p:pic>
        <p:nvPicPr>
          <p:cNvPr id="1026" name="Picture 2" descr="alice on Twitter: &quot;saddest scene in film history… &quot;">
            <a:extLst>
              <a:ext uri="{FF2B5EF4-FFF2-40B4-BE49-F238E27FC236}">
                <a16:creationId xmlns:a16="http://schemas.microsoft.com/office/drawing/2014/main" id="{C5EDC2C4-DFAE-AF52-3E69-B0B00F56A9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245"/>
          <a:stretch>
            <a:fillRect/>
          </a:stretch>
        </p:blipFill>
        <p:spPr bwMode="auto">
          <a:xfrm>
            <a:off x="4743980" y="914400"/>
            <a:ext cx="4037457" cy="536701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46899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a:extLst>
              <a:ext uri="{FF2B5EF4-FFF2-40B4-BE49-F238E27FC236}">
                <a16:creationId xmlns:a16="http://schemas.microsoft.com/office/drawing/2014/main" id="{E7191843-CEF9-CB98-2F8A-A6C88559136D}"/>
              </a:ext>
            </a:extLst>
          </p:cNvPr>
          <p:cNvSpPr>
            <a:spLocks noGrp="1" noChangeArrowheads="1"/>
          </p:cNvSpPr>
          <p:nvPr>
            <p:ph type="title"/>
          </p:nvPr>
        </p:nvSpPr>
        <p:spPr>
          <a:xfrm>
            <a:off x="762000" y="1524000"/>
            <a:ext cx="7772400" cy="1143000"/>
          </a:xfrm>
        </p:spPr>
        <p:txBody>
          <a:bodyPr/>
          <a:lstStyle/>
          <a:p>
            <a:r>
              <a:rPr lang="en-US" altLang="en-US">
                <a:ea typeface="ＭＳ Ｐゴシック" panose="020B0600070205080204" pitchFamily="34" charset="-128"/>
              </a:rPr>
              <a:t>Reduce the number of times you use the “to be” verb</a:t>
            </a:r>
            <a:br>
              <a:rPr lang="en-US" altLang="en-US">
                <a:ea typeface="ＭＳ Ｐゴシック" panose="020B0600070205080204" pitchFamily="34" charset="-128"/>
              </a:rPr>
            </a:br>
            <a:br>
              <a:rPr lang="en-US" altLang="en-US">
                <a:ea typeface="ＭＳ Ｐゴシック" panose="020B0600070205080204" pitchFamily="34" charset="-128"/>
              </a:rPr>
            </a:br>
            <a:r>
              <a:rPr lang="en-US" altLang="en-US">
                <a:ea typeface="ＭＳ Ｐゴシック" panose="020B0600070205080204" pitchFamily="34" charset="-128"/>
              </a:rPr>
              <a:t> </a:t>
            </a:r>
          </a:p>
        </p:txBody>
      </p:sp>
      <p:sp>
        <p:nvSpPr>
          <p:cNvPr id="2" name="Rectangle 1">
            <a:extLst>
              <a:ext uri="{FF2B5EF4-FFF2-40B4-BE49-F238E27FC236}">
                <a16:creationId xmlns:a16="http://schemas.microsoft.com/office/drawing/2014/main" id="{11E2AD25-2FD8-ACCD-E88F-5883583C7BC8}"/>
              </a:ext>
            </a:extLst>
          </p:cNvPr>
          <p:cNvSpPr/>
          <p:nvPr/>
        </p:nvSpPr>
        <p:spPr>
          <a:xfrm>
            <a:off x="740229" y="2990672"/>
            <a:ext cx="8077200" cy="1200329"/>
          </a:xfrm>
          <a:prstGeom prst="rect">
            <a:avLst/>
          </a:prstGeom>
        </p:spPr>
        <p:txBody>
          <a:bodyPr>
            <a:spAutoFit/>
          </a:bodyPr>
          <a:lstStyle/>
          <a:p>
            <a:pPr>
              <a:defRPr/>
            </a:pPr>
            <a:r>
              <a:rPr lang="en-US" sz="3600" dirty="0">
                <a:solidFill>
                  <a:srgbClr val="000000"/>
                </a:solidFill>
                <a:latin typeface="+mj-lt"/>
              </a:rPr>
              <a:t>My first job post-graduation </a:t>
            </a:r>
            <a:r>
              <a:rPr lang="en-US" sz="3600" dirty="0">
                <a:solidFill>
                  <a:srgbClr val="000000"/>
                </a:solidFill>
                <a:highlight>
                  <a:srgbClr val="FFFF00"/>
                </a:highlight>
                <a:latin typeface="+mj-lt"/>
              </a:rPr>
              <a:t>was</a:t>
            </a:r>
            <a:r>
              <a:rPr lang="en-US" sz="3600" dirty="0">
                <a:solidFill>
                  <a:srgbClr val="000000"/>
                </a:solidFill>
                <a:latin typeface="+mj-lt"/>
              </a:rPr>
              <a:t> as an editor at an LGBTQ magazine</a:t>
            </a:r>
            <a:endParaRPr lang="en-US" sz="3600" dirty="0">
              <a:latin typeface="+mj-l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a:extLst>
              <a:ext uri="{FF2B5EF4-FFF2-40B4-BE49-F238E27FC236}">
                <a16:creationId xmlns:a16="http://schemas.microsoft.com/office/drawing/2014/main" id="{2E8F7B8D-D5F7-F6AB-7F00-153BF36D5BEB}"/>
              </a:ext>
            </a:extLst>
          </p:cNvPr>
          <p:cNvSpPr>
            <a:spLocks noGrp="1" noChangeArrowheads="1"/>
          </p:cNvSpPr>
          <p:nvPr>
            <p:ph type="title"/>
          </p:nvPr>
        </p:nvSpPr>
        <p:spPr/>
        <p:txBody>
          <a:bodyPr/>
          <a:lstStyle/>
          <a:p>
            <a:r>
              <a:rPr lang="en-US" altLang="en-US" dirty="0">
                <a:ea typeface="ＭＳ Ｐゴシック" panose="020B0600070205080204" pitchFamily="34" charset="-128"/>
              </a:rPr>
              <a:t>Better </a:t>
            </a:r>
          </a:p>
        </p:txBody>
      </p:sp>
      <p:sp>
        <p:nvSpPr>
          <p:cNvPr id="2" name="Rectangle 1">
            <a:extLst>
              <a:ext uri="{FF2B5EF4-FFF2-40B4-BE49-F238E27FC236}">
                <a16:creationId xmlns:a16="http://schemas.microsoft.com/office/drawing/2014/main" id="{A9BC98E0-4D2C-EAEE-9B82-15977997D79F}"/>
              </a:ext>
            </a:extLst>
          </p:cNvPr>
          <p:cNvSpPr/>
          <p:nvPr/>
        </p:nvSpPr>
        <p:spPr>
          <a:xfrm>
            <a:off x="533400" y="2274888"/>
            <a:ext cx="8305800" cy="2369880"/>
          </a:xfrm>
          <a:prstGeom prst="rect">
            <a:avLst/>
          </a:prstGeom>
        </p:spPr>
        <p:txBody>
          <a:bodyPr>
            <a:spAutoFit/>
          </a:bodyPr>
          <a:lstStyle/>
          <a:p>
            <a:pPr>
              <a:defRPr/>
            </a:pPr>
            <a:r>
              <a:rPr lang="en-US" dirty="0">
                <a:solidFill>
                  <a:srgbClr val="000000"/>
                </a:solidFill>
                <a:latin typeface="Arial" panose="020B0604020202020204" pitchFamily="34" charset="0"/>
              </a:rPr>
              <a:t> </a:t>
            </a:r>
          </a:p>
          <a:p>
            <a:pPr>
              <a:defRPr/>
            </a:pPr>
            <a:endParaRPr lang="en-US" sz="2800" dirty="0">
              <a:solidFill>
                <a:srgbClr val="000000"/>
              </a:solidFill>
              <a:latin typeface="+mj-lt"/>
            </a:endParaRPr>
          </a:p>
          <a:p>
            <a:pPr>
              <a:defRPr/>
            </a:pPr>
            <a:r>
              <a:rPr lang="en-US" sz="3600" dirty="0">
                <a:solidFill>
                  <a:srgbClr val="000000"/>
                </a:solidFill>
                <a:latin typeface="+mj-lt"/>
              </a:rPr>
              <a:t>At my first job post-graduation, I worked as an editor at an LGBTQ magazine.  </a:t>
            </a:r>
            <a:endParaRPr lang="en-US" sz="3600" dirty="0">
              <a:latin typeface="+mj-lt"/>
            </a:endParaRPr>
          </a:p>
          <a:p>
            <a:pPr>
              <a:defRPr/>
            </a:pPr>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a:extLst>
              <a:ext uri="{FF2B5EF4-FFF2-40B4-BE49-F238E27FC236}">
                <a16:creationId xmlns:a16="http://schemas.microsoft.com/office/drawing/2014/main" id="{1467E7A4-403F-6F47-3965-D3CC3A26DAC1}"/>
              </a:ext>
            </a:extLst>
          </p:cNvPr>
          <p:cNvSpPr>
            <a:spLocks noGrp="1" noChangeArrowheads="1"/>
          </p:cNvSpPr>
          <p:nvPr>
            <p:ph type="title"/>
          </p:nvPr>
        </p:nvSpPr>
        <p:spPr>
          <a:xfrm>
            <a:off x="609600" y="990600"/>
            <a:ext cx="7772400" cy="1143000"/>
          </a:xfrm>
        </p:spPr>
        <p:txBody>
          <a:bodyPr/>
          <a:lstStyle/>
          <a:p>
            <a:r>
              <a:rPr lang="en-US" altLang="en-US">
                <a:ea typeface="ＭＳ Ｐゴシック" panose="020B0600070205080204" pitchFamily="34" charset="-128"/>
              </a:rPr>
              <a:t>Replace “to be” verbs with more interesting verbs and active construction</a:t>
            </a:r>
          </a:p>
        </p:txBody>
      </p:sp>
      <p:sp>
        <p:nvSpPr>
          <p:cNvPr id="53250" name="Content Placeholder 2">
            <a:extLst>
              <a:ext uri="{FF2B5EF4-FFF2-40B4-BE49-F238E27FC236}">
                <a16:creationId xmlns:a16="http://schemas.microsoft.com/office/drawing/2014/main" id="{FB032F3A-33E8-BD1A-6C28-E9F44ABD2DC9}"/>
              </a:ext>
            </a:extLst>
          </p:cNvPr>
          <p:cNvSpPr>
            <a:spLocks noGrp="1" noChangeArrowheads="1"/>
          </p:cNvSpPr>
          <p:nvPr>
            <p:ph idx="1"/>
          </p:nvPr>
        </p:nvSpPr>
        <p:spPr>
          <a:xfrm>
            <a:off x="685800" y="3581400"/>
            <a:ext cx="7772400" cy="1295400"/>
          </a:xfrm>
        </p:spPr>
        <p:txBody>
          <a:bodyPr/>
          <a:lstStyle/>
          <a:p>
            <a:pPr>
              <a:buNone/>
              <a:defRPr/>
            </a:pPr>
            <a:r>
              <a:rPr lang="en-US" sz="3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The news event that shook me is the current </a:t>
            </a:r>
            <a:r>
              <a:rPr lang="en-US" sz="3000" kern="100" dirty="0">
                <a:solidFill>
                  <a:srgbClr val="000000"/>
                </a:solidFill>
                <a:latin typeface="Arial" panose="020B0604020202020204" pitchFamily="34" charset="0"/>
                <a:ea typeface="Aptos" panose="020B0004020202020204" pitchFamily="34" charset="0"/>
                <a:cs typeface="Times New Roman" panose="02020603050405020304" pitchFamily="18" charset="0"/>
              </a:rPr>
              <a:t>strife in the Middle East. </a:t>
            </a:r>
            <a:endParaRPr lang="en-US" altLang="en-US" sz="3000" dirty="0">
              <a:ea typeface="ＭＳ Ｐゴシック" panose="020B0600070205080204" pitchFamily="34" charset="-128"/>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a:extLst>
              <a:ext uri="{FF2B5EF4-FFF2-40B4-BE49-F238E27FC236}">
                <a16:creationId xmlns:a16="http://schemas.microsoft.com/office/drawing/2014/main" id="{C31D91F3-16BE-8669-4E9C-19562D865F63}"/>
              </a:ext>
            </a:extLst>
          </p:cNvPr>
          <p:cNvSpPr>
            <a:spLocks noGrp="1" noChangeArrowheads="1"/>
          </p:cNvSpPr>
          <p:nvPr>
            <p:ph type="title"/>
          </p:nvPr>
        </p:nvSpPr>
        <p:spPr/>
        <p:txBody>
          <a:bodyPr/>
          <a:lstStyle/>
          <a:p>
            <a:r>
              <a:rPr lang="en-US" altLang="en-US" dirty="0">
                <a:ea typeface="ＭＳ Ｐゴシック" panose="020B0600070205080204" pitchFamily="34" charset="-128"/>
              </a:rPr>
              <a:t>It also tightens up each sentence  </a:t>
            </a:r>
            <a:r>
              <a:rPr lang="en-US" altLang="en-US" sz="2400" dirty="0">
                <a:ea typeface="ＭＳ Ｐゴシック" panose="020B0600070205080204" pitchFamily="34" charset="-128"/>
              </a:rPr>
              <a:t>(even if you have to switch things around)</a:t>
            </a:r>
          </a:p>
        </p:txBody>
      </p:sp>
      <p:sp>
        <p:nvSpPr>
          <p:cNvPr id="2" name="TextBox 1">
            <a:extLst>
              <a:ext uri="{FF2B5EF4-FFF2-40B4-BE49-F238E27FC236}">
                <a16:creationId xmlns:a16="http://schemas.microsoft.com/office/drawing/2014/main" id="{37C733A7-C186-4E41-2915-1B9666C07CFB}"/>
              </a:ext>
            </a:extLst>
          </p:cNvPr>
          <p:cNvSpPr txBox="1"/>
          <p:nvPr/>
        </p:nvSpPr>
        <p:spPr>
          <a:xfrm>
            <a:off x="457199" y="2721114"/>
            <a:ext cx="8001001" cy="2862322"/>
          </a:xfrm>
          <a:prstGeom prst="rect">
            <a:avLst/>
          </a:prstGeom>
          <a:noFill/>
        </p:spPr>
        <p:txBody>
          <a:bodyPr wrap="square" rtlCol="0">
            <a:spAutoFit/>
          </a:bodyPr>
          <a:lstStyle/>
          <a:p>
            <a:r>
              <a:rPr lang="en-US" sz="28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The current strife in the Middle East has left me shaken. </a:t>
            </a:r>
          </a:p>
          <a:p>
            <a:endParaRPr lang="en-US" sz="2800" kern="100" dirty="0">
              <a:solidFill>
                <a:srgbClr val="000000"/>
              </a:solidFill>
              <a:latin typeface="Arial" panose="020B0604020202020204" pitchFamily="34" charset="0"/>
              <a:ea typeface="Aptos" panose="020B0004020202020204" pitchFamily="34" charset="0"/>
              <a:cs typeface="Times New Roman" panose="02020603050405020304" pitchFamily="18" charset="0"/>
            </a:endParaRPr>
          </a:p>
          <a:p>
            <a:r>
              <a:rPr lang="en-US" sz="28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The news event that shook me: the current </a:t>
            </a:r>
            <a:r>
              <a:rPr lang="en-US" sz="2800" kern="100" dirty="0">
                <a:solidFill>
                  <a:srgbClr val="000000"/>
                </a:solidFill>
                <a:latin typeface="Arial" panose="020B0604020202020204" pitchFamily="34" charset="0"/>
                <a:ea typeface="Aptos" panose="020B0004020202020204" pitchFamily="34" charset="0"/>
                <a:cs typeface="Times New Roman" panose="02020603050405020304" pitchFamily="18" charset="0"/>
              </a:rPr>
              <a:t>strife in the Middle East. </a:t>
            </a:r>
            <a:endParaRPr lang="en-US" altLang="en-US" sz="2800" dirty="0">
              <a:ea typeface="ＭＳ Ｐゴシック" panose="020B0600070205080204" pitchFamily="34" charset="-128"/>
            </a:endParaRPr>
          </a:p>
          <a:p>
            <a:endParaRPr lang="en-US" sz="40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1">
            <a:extLst>
              <a:ext uri="{FF2B5EF4-FFF2-40B4-BE49-F238E27FC236}">
                <a16:creationId xmlns:a16="http://schemas.microsoft.com/office/drawing/2014/main" id="{D97AFB40-5401-60AA-B4C2-8ADD72FBC436}"/>
              </a:ext>
            </a:extLst>
          </p:cNvPr>
          <p:cNvSpPr>
            <a:spLocks noGrp="1" noChangeArrowheads="1"/>
          </p:cNvSpPr>
          <p:nvPr>
            <p:ph type="title"/>
          </p:nvPr>
        </p:nvSpPr>
        <p:spPr>
          <a:xfrm>
            <a:off x="685800" y="2438400"/>
            <a:ext cx="7772400" cy="1143000"/>
          </a:xfrm>
        </p:spPr>
        <p:txBody>
          <a:bodyPr/>
          <a:lstStyle/>
          <a:p>
            <a:pPr>
              <a:defRPr/>
            </a:pPr>
            <a:br>
              <a:rPr lang="en-US" altLang="en-US" dirty="0">
                <a:ea typeface="ＭＳ Ｐゴシック" panose="020B0600070205080204" pitchFamily="34" charset="-128"/>
              </a:rPr>
            </a:br>
            <a:br>
              <a:rPr lang="en-US" altLang="en-US" dirty="0">
                <a:ea typeface="ＭＳ Ｐゴシック" panose="020B0600070205080204" pitchFamily="34" charset="-128"/>
              </a:rPr>
            </a:br>
            <a:r>
              <a:rPr lang="en-US" altLang="en-US" sz="3200" dirty="0">
                <a:ea typeface="ＭＳ Ｐゴシック" panose="020B0600070205080204" pitchFamily="34" charset="-128"/>
              </a:rPr>
              <a:t>It helps to put the subject and the action at the beginning of the sentence.</a:t>
            </a:r>
            <a:br>
              <a:rPr lang="en-US" altLang="en-US" sz="4000" dirty="0">
                <a:ea typeface="ＭＳ Ｐゴシック" panose="020B0600070205080204" pitchFamily="34" charset="-128"/>
              </a:rPr>
            </a:br>
            <a:br>
              <a:rPr lang="en-US" altLang="en-US" dirty="0">
                <a:ea typeface="ＭＳ Ｐゴシック" panose="020B0600070205080204" pitchFamily="34" charset="-128"/>
              </a:rPr>
            </a:br>
            <a:r>
              <a:rPr lang="en-US" altLang="en-US" b="1" dirty="0">
                <a:ea typeface="ＭＳ Ｐゴシック" panose="020B0600070205080204" pitchFamily="34" charset="-128"/>
              </a:rPr>
              <a:t>Not</a:t>
            </a:r>
            <a:br>
              <a:rPr lang="en-US" altLang="en-US" dirty="0">
                <a:ea typeface="ＭＳ Ｐゴシック" panose="020B0600070205080204" pitchFamily="34" charset="-128"/>
              </a:rPr>
            </a:br>
            <a:br>
              <a:rPr lang="en-US" altLang="en-US" dirty="0">
                <a:ea typeface="ＭＳ Ｐゴシック" panose="020B0600070205080204" pitchFamily="34" charset="-128"/>
              </a:rPr>
            </a:br>
            <a:r>
              <a:rPr lang="en-US" sz="32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It was the events of September 11 that spawned my interest in history and politics. </a:t>
            </a:r>
            <a:br>
              <a:rPr lang="en-US" altLang="en-US" dirty="0">
                <a:ea typeface="ＭＳ Ｐゴシック" panose="020B0600070205080204" pitchFamily="34" charset="-128"/>
              </a:rPr>
            </a:br>
            <a:endParaRPr lang="en-US" altLang="en-US" dirty="0">
              <a:ea typeface="ＭＳ Ｐゴシック" panose="020B0600070205080204" pitchFamily="34" charset="-128"/>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a:extLst>
              <a:ext uri="{FF2B5EF4-FFF2-40B4-BE49-F238E27FC236}">
                <a16:creationId xmlns:a16="http://schemas.microsoft.com/office/drawing/2014/main" id="{81D4F921-649F-CD62-B437-97B7EAF83664}"/>
              </a:ext>
            </a:extLst>
          </p:cNvPr>
          <p:cNvSpPr>
            <a:spLocks noGrp="1" noChangeArrowheads="1"/>
          </p:cNvSpPr>
          <p:nvPr>
            <p:ph type="title"/>
          </p:nvPr>
        </p:nvSpPr>
        <p:spPr>
          <a:xfrm>
            <a:off x="685800" y="1981200"/>
            <a:ext cx="7772400" cy="1143000"/>
          </a:xfrm>
        </p:spPr>
        <p:txBody>
          <a:bodyPr/>
          <a:lstStyle/>
          <a:p>
            <a:r>
              <a:rPr lang="en-US" altLang="en-US" b="1" dirty="0">
                <a:ea typeface="ＭＳ Ｐゴシック" panose="020B0600070205080204" pitchFamily="34" charset="-128"/>
              </a:rPr>
              <a:t>Better </a:t>
            </a:r>
            <a:br>
              <a:rPr lang="en-US" altLang="en-US" dirty="0">
                <a:ea typeface="ＭＳ Ｐゴシック" panose="020B0600070205080204" pitchFamily="34" charset="-128"/>
              </a:rPr>
            </a:br>
            <a:br>
              <a:rPr lang="en-US" altLang="en-US" dirty="0">
                <a:ea typeface="ＭＳ Ｐゴシック" panose="020B0600070205080204" pitchFamily="34" charset="-128"/>
              </a:rPr>
            </a:br>
            <a:r>
              <a:rPr lang="en-US" altLang="en-US" dirty="0">
                <a:ea typeface="ＭＳ Ｐゴシック" panose="020B0600070205080204" pitchFamily="34" charset="-128"/>
              </a:rPr>
              <a:t>The events of September 11 spawned my interest in history and politics.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DFDC2-71B8-BBC1-A8B7-DE435EB1FECA}"/>
              </a:ext>
            </a:extLst>
          </p:cNvPr>
          <p:cNvSpPr>
            <a:spLocks noGrp="1"/>
          </p:cNvSpPr>
          <p:nvPr>
            <p:ph type="title"/>
          </p:nvPr>
        </p:nvSpPr>
        <p:spPr/>
        <p:txBody>
          <a:bodyPr/>
          <a:lstStyle/>
          <a:p>
            <a:r>
              <a:rPr lang="en-US" dirty="0"/>
              <a:t>Not</a:t>
            </a:r>
          </a:p>
        </p:txBody>
      </p:sp>
      <p:sp>
        <p:nvSpPr>
          <p:cNvPr id="3" name="TextBox 2">
            <a:extLst>
              <a:ext uri="{FF2B5EF4-FFF2-40B4-BE49-F238E27FC236}">
                <a16:creationId xmlns:a16="http://schemas.microsoft.com/office/drawing/2014/main" id="{D1F1A239-C069-11CA-741C-A5DB138BCCA9}"/>
              </a:ext>
            </a:extLst>
          </p:cNvPr>
          <p:cNvSpPr txBox="1"/>
          <p:nvPr/>
        </p:nvSpPr>
        <p:spPr>
          <a:xfrm>
            <a:off x="1284519" y="2428726"/>
            <a:ext cx="7162308" cy="2185214"/>
          </a:xfrm>
          <a:prstGeom prst="rect">
            <a:avLst/>
          </a:prstGeom>
          <a:noFill/>
        </p:spPr>
        <p:txBody>
          <a:bodyPr wrap="square" rtlCol="0">
            <a:spAutoFit/>
          </a:bodyPr>
          <a:lstStyle/>
          <a:p>
            <a:r>
              <a:rPr lang="en-US" sz="3200" kern="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The cause of the flooding was the unusually high temperatures </a:t>
            </a:r>
            <a:r>
              <a:rPr lang="en-US" sz="3200" kern="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resulting from global warming. </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sz="4000" dirty="0"/>
          </a:p>
        </p:txBody>
      </p:sp>
    </p:spTree>
    <p:extLst>
      <p:ext uri="{BB962C8B-B14F-4D97-AF65-F5344CB8AC3E}">
        <p14:creationId xmlns:p14="http://schemas.microsoft.com/office/powerpoint/2010/main" val="17971420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1B43F-0B66-9557-8E24-F22105802A25}"/>
              </a:ext>
            </a:extLst>
          </p:cNvPr>
          <p:cNvSpPr>
            <a:spLocks noGrp="1"/>
          </p:cNvSpPr>
          <p:nvPr>
            <p:ph type="title"/>
          </p:nvPr>
        </p:nvSpPr>
        <p:spPr/>
        <p:txBody>
          <a:bodyPr/>
          <a:lstStyle/>
          <a:p>
            <a:r>
              <a:rPr lang="en-US" sz="2800" dirty="0"/>
              <a:t>Subtle</a:t>
            </a:r>
            <a:r>
              <a:rPr lang="en-US" dirty="0"/>
              <a:t>, but better</a:t>
            </a:r>
          </a:p>
        </p:txBody>
      </p:sp>
      <p:sp>
        <p:nvSpPr>
          <p:cNvPr id="3" name="TextBox 2">
            <a:extLst>
              <a:ext uri="{FF2B5EF4-FFF2-40B4-BE49-F238E27FC236}">
                <a16:creationId xmlns:a16="http://schemas.microsoft.com/office/drawing/2014/main" id="{483D6AC9-531B-4847-C516-16A5C2FDA675}"/>
              </a:ext>
            </a:extLst>
          </p:cNvPr>
          <p:cNvSpPr txBox="1"/>
          <p:nvPr/>
        </p:nvSpPr>
        <p:spPr>
          <a:xfrm>
            <a:off x="1219200" y="2459504"/>
            <a:ext cx="7467600" cy="1938992"/>
          </a:xfrm>
          <a:prstGeom prst="rect">
            <a:avLst/>
          </a:prstGeom>
          <a:noFill/>
        </p:spPr>
        <p:txBody>
          <a:bodyPr wrap="square" rtlCol="0">
            <a:spAutoFit/>
          </a:bodyPr>
          <a:lstStyle/>
          <a:p>
            <a:r>
              <a:rPr lang="en-US" sz="4000" dirty="0"/>
              <a:t>High temperatures, a result of global warming, caused the flooding. </a:t>
            </a:r>
          </a:p>
        </p:txBody>
      </p:sp>
    </p:spTree>
    <p:extLst>
      <p:ext uri="{BB962C8B-B14F-4D97-AF65-F5344CB8AC3E}">
        <p14:creationId xmlns:p14="http://schemas.microsoft.com/office/powerpoint/2010/main" val="39630412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a:extLst>
              <a:ext uri="{FF2B5EF4-FFF2-40B4-BE49-F238E27FC236}">
                <a16:creationId xmlns:a16="http://schemas.microsoft.com/office/drawing/2014/main" id="{C749228E-F9FD-DEBA-90F8-75742606210D}"/>
              </a:ext>
            </a:extLst>
          </p:cNvPr>
          <p:cNvSpPr>
            <a:spLocks noGrp="1" noChangeArrowheads="1"/>
          </p:cNvSpPr>
          <p:nvPr>
            <p:ph type="title"/>
          </p:nvPr>
        </p:nvSpPr>
        <p:spPr/>
        <p:txBody>
          <a:bodyPr/>
          <a:lstStyle/>
          <a:p>
            <a:r>
              <a:rPr lang="en-US" altLang="en-US">
                <a:ea typeface="ＭＳ Ｐゴシック" panose="020B0600070205080204" pitchFamily="34" charset="-128"/>
              </a:rPr>
              <a:t>Often the active verb is “hidden” in your sentence </a:t>
            </a:r>
          </a:p>
        </p:txBody>
      </p:sp>
      <p:sp>
        <p:nvSpPr>
          <p:cNvPr id="3" name="Content Placeholder 2">
            <a:extLst>
              <a:ext uri="{FF2B5EF4-FFF2-40B4-BE49-F238E27FC236}">
                <a16:creationId xmlns:a16="http://schemas.microsoft.com/office/drawing/2014/main" id="{84265A7D-88C6-7C26-849A-EDA72FFD92C5}"/>
              </a:ext>
            </a:extLst>
          </p:cNvPr>
          <p:cNvSpPr>
            <a:spLocks noGrp="1"/>
          </p:cNvSpPr>
          <p:nvPr>
            <p:ph idx="1"/>
          </p:nvPr>
        </p:nvSpPr>
        <p:spPr>
          <a:xfrm>
            <a:off x="457200" y="1981200"/>
            <a:ext cx="8001000" cy="4114800"/>
          </a:xfrm>
        </p:spPr>
        <p:txBody>
          <a:bodyPr/>
          <a:lstStyle/>
          <a:p>
            <a:pPr marL="0" indent="0">
              <a:buFontTx/>
              <a:buNone/>
              <a:defRPr/>
            </a:pPr>
            <a:endParaRPr lang="en-US" dirty="0"/>
          </a:p>
          <a:p>
            <a:pPr marL="0" indent="0">
              <a:buFontTx/>
              <a:buNone/>
              <a:defRPr/>
            </a:pPr>
            <a:r>
              <a:rPr lang="en-US" dirty="0"/>
              <a:t>My dream when I began my path in journalism </a:t>
            </a:r>
            <a:r>
              <a:rPr lang="en-US" dirty="0">
                <a:highlight>
                  <a:srgbClr val="FFFF00"/>
                </a:highlight>
              </a:rPr>
              <a:t>was </a:t>
            </a:r>
            <a:r>
              <a:rPr lang="en-US" dirty="0"/>
              <a:t>to work for Sports Illustrated. </a:t>
            </a:r>
          </a:p>
          <a:p>
            <a:pPr marL="0" indent="0">
              <a:buFontTx/>
              <a:buNone/>
              <a:defRPr/>
            </a:pPr>
            <a:r>
              <a:rPr lang="en-US" dirty="0"/>
              <a:t> </a:t>
            </a:r>
          </a:p>
          <a:p>
            <a:pPr>
              <a:defRPr/>
            </a:pPr>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a:extLst>
              <a:ext uri="{FF2B5EF4-FFF2-40B4-BE49-F238E27FC236}">
                <a16:creationId xmlns:a16="http://schemas.microsoft.com/office/drawing/2014/main" id="{67D003E6-25F4-F855-E994-B11493C6FF4B}"/>
              </a:ext>
            </a:extLst>
          </p:cNvPr>
          <p:cNvSpPr>
            <a:spLocks noGrp="1" noChangeArrowheads="1"/>
          </p:cNvSpPr>
          <p:nvPr>
            <p:ph type="title"/>
          </p:nvPr>
        </p:nvSpPr>
        <p:spPr/>
        <p:txBody>
          <a:bodyPr/>
          <a:lstStyle/>
          <a:p>
            <a:r>
              <a:rPr lang="en-US" altLang="en-US">
                <a:ea typeface="ＭＳ Ｐゴシック" panose="020B0600070205080204" pitchFamily="34" charset="-128"/>
              </a:rPr>
              <a:t>Better </a:t>
            </a:r>
          </a:p>
        </p:txBody>
      </p:sp>
      <p:sp>
        <p:nvSpPr>
          <p:cNvPr id="3" name="Content Placeholder 2">
            <a:extLst>
              <a:ext uri="{FF2B5EF4-FFF2-40B4-BE49-F238E27FC236}">
                <a16:creationId xmlns:a16="http://schemas.microsoft.com/office/drawing/2014/main" id="{3AD6E0BA-AA01-7FE7-9CA7-BD1D432369A5}"/>
              </a:ext>
            </a:extLst>
          </p:cNvPr>
          <p:cNvSpPr>
            <a:spLocks noGrp="1"/>
          </p:cNvSpPr>
          <p:nvPr>
            <p:ph idx="1"/>
          </p:nvPr>
        </p:nvSpPr>
        <p:spPr>
          <a:xfrm>
            <a:off x="457200" y="1981200"/>
            <a:ext cx="8001000" cy="4114800"/>
          </a:xfrm>
        </p:spPr>
        <p:txBody>
          <a:bodyPr/>
          <a:lstStyle/>
          <a:p>
            <a:pPr marL="0" indent="0">
              <a:buFontTx/>
              <a:buNone/>
              <a:defRPr/>
            </a:pPr>
            <a:endParaRPr lang="en-US" sz="3600" dirty="0"/>
          </a:p>
          <a:p>
            <a:pPr marL="0" indent="0">
              <a:buFontTx/>
              <a:buNone/>
              <a:defRPr/>
            </a:pPr>
            <a:r>
              <a:rPr lang="en-US" sz="3600" dirty="0"/>
              <a:t>When I began my path in journalism, I dreamed of  working for Sports Illustrated. </a:t>
            </a:r>
          </a:p>
          <a:p>
            <a:pPr marL="0" indent="0">
              <a:buFontTx/>
              <a:buNone/>
              <a:defRPr/>
            </a:pPr>
            <a:r>
              <a:rPr lang="en-US" dirty="0"/>
              <a:t> </a:t>
            </a:r>
          </a:p>
          <a:p>
            <a:pPr>
              <a:defRPr/>
            </a:pPr>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Title 1">
            <a:extLst>
              <a:ext uri="{FF2B5EF4-FFF2-40B4-BE49-F238E27FC236}">
                <a16:creationId xmlns:a16="http://schemas.microsoft.com/office/drawing/2014/main" id="{EA38527D-303E-5051-0401-FECBD05B2227}"/>
              </a:ext>
            </a:extLst>
          </p:cNvPr>
          <p:cNvSpPr>
            <a:spLocks noGrp="1" noChangeArrowheads="1"/>
          </p:cNvSpPr>
          <p:nvPr>
            <p:ph type="title"/>
          </p:nvPr>
        </p:nvSpPr>
        <p:spPr/>
        <p:txBody>
          <a:bodyPr/>
          <a:lstStyle/>
          <a:p>
            <a:r>
              <a:rPr lang="en-US" altLang="en-US" dirty="0">
                <a:ea typeface="ＭＳ Ｐゴシック" panose="020B0600070205080204" pitchFamily="34" charset="-128"/>
              </a:rPr>
              <a:t>Be lean and tight -- not</a:t>
            </a:r>
          </a:p>
        </p:txBody>
      </p:sp>
      <p:sp>
        <p:nvSpPr>
          <p:cNvPr id="4" name="Rectangle 3">
            <a:extLst>
              <a:ext uri="{FF2B5EF4-FFF2-40B4-BE49-F238E27FC236}">
                <a16:creationId xmlns:a16="http://schemas.microsoft.com/office/drawing/2014/main" id="{90801E4F-B120-3264-55A0-3C5050527DBF}"/>
              </a:ext>
            </a:extLst>
          </p:cNvPr>
          <p:cNvSpPr/>
          <p:nvPr/>
        </p:nvSpPr>
        <p:spPr>
          <a:xfrm>
            <a:off x="457200" y="2459504"/>
            <a:ext cx="8305800" cy="1200329"/>
          </a:xfrm>
          <a:prstGeom prst="rect">
            <a:avLst/>
          </a:prstGeom>
        </p:spPr>
        <p:txBody>
          <a:bodyPr>
            <a:spAutoFit/>
          </a:bodyPr>
          <a:lstStyle/>
          <a:p>
            <a:pPr>
              <a:defRPr/>
            </a:pPr>
            <a:r>
              <a:rPr lang="en-US" sz="3600" dirty="0">
                <a:solidFill>
                  <a:srgbClr val="000000"/>
                </a:solidFill>
              </a:rPr>
              <a:t>I got turned down for a job, and I believe </a:t>
            </a:r>
            <a:r>
              <a:rPr lang="en-US" sz="3600" dirty="0">
                <a:solidFill>
                  <a:srgbClr val="000000"/>
                </a:solidFill>
                <a:highlight>
                  <a:srgbClr val="FFFF00"/>
                </a:highlight>
              </a:rPr>
              <a:t>it was </a:t>
            </a:r>
            <a:r>
              <a:rPr lang="en-US" sz="3600" dirty="0">
                <a:solidFill>
                  <a:srgbClr val="000000"/>
                </a:solidFill>
              </a:rPr>
              <a:t>because I needed more experience. </a:t>
            </a:r>
            <a:endParaRPr lang="en-US" sz="36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a:extLst>
              <a:ext uri="{FF2B5EF4-FFF2-40B4-BE49-F238E27FC236}">
                <a16:creationId xmlns:a16="http://schemas.microsoft.com/office/drawing/2014/main" id="{2D87053B-2043-A780-F9AB-06D011AF0480}"/>
              </a:ext>
            </a:extLst>
          </p:cNvPr>
          <p:cNvSpPr>
            <a:spLocks noGrp="1" noChangeArrowheads="1"/>
          </p:cNvSpPr>
          <p:nvPr>
            <p:ph type="title"/>
          </p:nvPr>
        </p:nvSpPr>
        <p:spPr/>
        <p:txBody>
          <a:bodyPr/>
          <a:lstStyle/>
          <a:p>
            <a:r>
              <a:rPr lang="en-US" altLang="en-US">
                <a:ea typeface="ＭＳ Ｐゴシック" panose="020B0600070205080204" pitchFamily="34" charset="-128"/>
              </a:rPr>
              <a:t>Tighter</a:t>
            </a:r>
          </a:p>
        </p:txBody>
      </p:sp>
      <p:sp>
        <p:nvSpPr>
          <p:cNvPr id="59394" name="Rectangle 3">
            <a:extLst>
              <a:ext uri="{FF2B5EF4-FFF2-40B4-BE49-F238E27FC236}">
                <a16:creationId xmlns:a16="http://schemas.microsoft.com/office/drawing/2014/main" id="{DD986CE0-58EF-69A7-8E7F-FB9AE03903D2}"/>
              </a:ext>
            </a:extLst>
          </p:cNvPr>
          <p:cNvSpPr>
            <a:spLocks noChangeArrowheads="1"/>
          </p:cNvSpPr>
          <p:nvPr/>
        </p:nvSpPr>
        <p:spPr bwMode="auto">
          <a:xfrm>
            <a:off x="685800" y="2459038"/>
            <a:ext cx="73914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3600" dirty="0">
                <a:solidFill>
                  <a:srgbClr val="000000"/>
                </a:solidFill>
              </a:rPr>
              <a:t>I believe I got turned down for a job, because I needed more experience. </a:t>
            </a:r>
            <a:endParaRPr lang="en-US" altLang="en-US" sz="36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8DF72-7783-D42C-0835-F99FFA3F7790}"/>
              </a:ext>
            </a:extLst>
          </p:cNvPr>
          <p:cNvSpPr>
            <a:spLocks noGrp="1"/>
          </p:cNvSpPr>
          <p:nvPr>
            <p:ph type="title"/>
          </p:nvPr>
        </p:nvSpPr>
        <p:spPr>
          <a:xfrm>
            <a:off x="685800" y="1981200"/>
            <a:ext cx="7772400" cy="1143000"/>
          </a:xfrm>
        </p:spPr>
        <p:txBody>
          <a:bodyPr/>
          <a:lstStyle/>
          <a:p>
            <a:pPr>
              <a:defRPr/>
            </a:pPr>
            <a:r>
              <a:rPr lang="en-US" dirty="0"/>
              <a:t>Avoid “there is/there are” construction</a:t>
            </a:r>
            <a:br>
              <a:rPr lang="en-US" dirty="0"/>
            </a:br>
            <a:br>
              <a:rPr lang="en-US" dirty="0"/>
            </a:br>
            <a:r>
              <a:rPr lang="en-US" dirty="0"/>
              <a:t>Not </a:t>
            </a:r>
            <a:br>
              <a:rPr lang="en-US" dirty="0"/>
            </a:br>
            <a:br>
              <a:rPr lang="en-US" dirty="0"/>
            </a:br>
            <a:r>
              <a:rPr lang="en-US" sz="28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In the weeks that followed, </a:t>
            </a:r>
            <a:r>
              <a:rPr lang="en-US" sz="2800" kern="100" dirty="0">
                <a:solidFill>
                  <a:srgbClr val="000000"/>
                </a:solidFill>
                <a:effectLst/>
                <a:highlight>
                  <a:srgbClr val="FFFF00"/>
                </a:highlight>
                <a:latin typeface="Arial" panose="020B0604020202020204" pitchFamily="34" charset="0"/>
                <a:ea typeface="Aptos" panose="020B0004020202020204" pitchFamily="34" charset="0"/>
                <a:cs typeface="Times New Roman" panose="02020603050405020304" pitchFamily="18" charset="0"/>
              </a:rPr>
              <a:t>there were </a:t>
            </a:r>
            <a:r>
              <a:rPr lang="en-US" sz="28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descriptions of the incident in the media. </a:t>
            </a:r>
            <a:endParaRPr lang="en-US" sz="28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Title 1">
            <a:extLst>
              <a:ext uri="{FF2B5EF4-FFF2-40B4-BE49-F238E27FC236}">
                <a16:creationId xmlns:a16="http://schemas.microsoft.com/office/drawing/2014/main" id="{9B2DB7F1-0B30-B951-51C8-E6F9F659433E}"/>
              </a:ext>
            </a:extLst>
          </p:cNvPr>
          <p:cNvSpPr>
            <a:spLocks noGrp="1" noChangeArrowheads="1"/>
          </p:cNvSpPr>
          <p:nvPr>
            <p:ph type="title"/>
          </p:nvPr>
        </p:nvSpPr>
        <p:spPr>
          <a:xfrm>
            <a:off x="685800" y="2286000"/>
            <a:ext cx="7772400" cy="1143000"/>
          </a:xfrm>
        </p:spPr>
        <p:txBody>
          <a:bodyPr/>
          <a:lstStyle/>
          <a:p>
            <a:r>
              <a:rPr lang="en-US" altLang="en-US" dirty="0">
                <a:ea typeface="ＭＳ Ｐゴシック" panose="020B0600070205080204" pitchFamily="34" charset="-128"/>
              </a:rPr>
              <a:t>Tighter</a:t>
            </a:r>
            <a:br>
              <a:rPr lang="en-US" altLang="en-US" dirty="0">
                <a:ea typeface="ＭＳ Ｐゴシック" panose="020B0600070205080204" pitchFamily="34" charset="-128"/>
              </a:rPr>
            </a:br>
            <a:br>
              <a:rPr lang="en-US" altLang="en-US" dirty="0">
                <a:ea typeface="ＭＳ Ｐゴシック" panose="020B0600070205080204" pitchFamily="34" charset="-128"/>
              </a:rPr>
            </a:br>
            <a:r>
              <a:rPr lang="en-US" sz="28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In the weeks that followed, media reports described the incident</a:t>
            </a:r>
            <a:endParaRPr lang="en-US" altLang="en-US" sz="2800" dirty="0">
              <a:ea typeface="ＭＳ Ｐゴシック" panose="020B0600070205080204" pitchFamily="34" charset="-128"/>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A6433-D589-82E2-BAC0-E2393D11CB35}"/>
              </a:ext>
            </a:extLst>
          </p:cNvPr>
          <p:cNvSpPr>
            <a:spLocks noGrp="1"/>
          </p:cNvSpPr>
          <p:nvPr>
            <p:ph type="title"/>
          </p:nvPr>
        </p:nvSpPr>
        <p:spPr>
          <a:xfrm>
            <a:off x="533400" y="1981200"/>
            <a:ext cx="7772400" cy="1143000"/>
          </a:xfrm>
        </p:spPr>
        <p:txBody>
          <a:bodyPr/>
          <a:lstStyle/>
          <a:p>
            <a:pPr>
              <a:defRPr/>
            </a:pPr>
            <a:r>
              <a:rPr lang="en-US" dirty="0"/>
              <a:t>Not</a:t>
            </a:r>
            <a:br>
              <a:rPr lang="en-US" dirty="0"/>
            </a:br>
            <a:br>
              <a:rPr lang="en-US" dirty="0"/>
            </a:br>
            <a:r>
              <a:rPr lang="en-US" sz="2800" kern="0" dirty="0">
                <a:effectLst/>
                <a:latin typeface="Aptos" panose="020B0004020202020204" pitchFamily="34" charset="0"/>
                <a:ea typeface="Aptos" panose="020B0004020202020204" pitchFamily="34" charset="0"/>
                <a:cs typeface="Times New Roman" panose="02020603050405020304" pitchFamily="18" charset="0"/>
              </a:rPr>
              <a:t>The evidence </a:t>
            </a:r>
            <a:r>
              <a:rPr lang="en-US" sz="2800" kern="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stemmed from the fact that there was</a:t>
            </a:r>
            <a:r>
              <a:rPr lang="en-US" sz="2800" kern="0" dirty="0">
                <a:effectLst/>
                <a:latin typeface="Aptos" panose="020B0004020202020204" pitchFamily="34" charset="0"/>
                <a:ea typeface="Aptos" panose="020B0004020202020204" pitchFamily="34" charset="0"/>
                <a:cs typeface="Times New Roman" panose="02020603050405020304" pitchFamily="18" charset="0"/>
              </a:rPr>
              <a:t> now </a:t>
            </a:r>
            <a:r>
              <a:rPr lang="en-US" sz="2800" dirty="0">
                <a:latin typeface="Aptos" panose="020B0004020202020204" pitchFamily="34" charset="0"/>
                <a:ea typeface="Aptos" panose="020B0004020202020204" pitchFamily="34" charset="0"/>
                <a:cs typeface="Times New Roman" panose="02020603050405020304" pitchFamily="18" charset="0"/>
              </a:rPr>
              <a:t>undeniable proof of police wrongdoing. </a:t>
            </a:r>
            <a:endParaRPr lang="en-US" sz="28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Title 1">
            <a:extLst>
              <a:ext uri="{FF2B5EF4-FFF2-40B4-BE49-F238E27FC236}">
                <a16:creationId xmlns:a16="http://schemas.microsoft.com/office/drawing/2014/main" id="{10B89923-B538-C6BD-DDD9-37A7A7D97639}"/>
              </a:ext>
            </a:extLst>
          </p:cNvPr>
          <p:cNvSpPr>
            <a:spLocks noGrp="1" noChangeArrowheads="1"/>
          </p:cNvSpPr>
          <p:nvPr>
            <p:ph type="title"/>
          </p:nvPr>
        </p:nvSpPr>
        <p:spPr>
          <a:xfrm>
            <a:off x="685800" y="2057400"/>
            <a:ext cx="7772400" cy="1143000"/>
          </a:xfrm>
        </p:spPr>
        <p:txBody>
          <a:bodyPr/>
          <a:lstStyle/>
          <a:p>
            <a:r>
              <a:rPr lang="en-US" altLang="en-US" dirty="0">
                <a:ea typeface="ＭＳ Ｐゴシック" panose="020B0600070205080204" pitchFamily="34" charset="-128"/>
              </a:rPr>
              <a:t>Better</a:t>
            </a:r>
            <a:br>
              <a:rPr lang="en-US" altLang="en-US" dirty="0">
                <a:ea typeface="ＭＳ Ｐゴシック" panose="020B0600070205080204" pitchFamily="34" charset="-128"/>
              </a:rPr>
            </a:br>
            <a:br>
              <a:rPr lang="en-US" altLang="en-US" dirty="0">
                <a:ea typeface="ＭＳ Ｐゴシック" panose="020B0600070205080204" pitchFamily="34" charset="-128"/>
              </a:rPr>
            </a:br>
            <a:r>
              <a:rPr lang="en-US" altLang="en-US" dirty="0">
                <a:ea typeface="ＭＳ Ｐゴシック" panose="020B0600070205080204" pitchFamily="34" charset="-128"/>
              </a:rPr>
              <a:t>Evidence provided undeniable proof of police wrongdoing</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a:extLst>
              <a:ext uri="{FF2B5EF4-FFF2-40B4-BE49-F238E27FC236}">
                <a16:creationId xmlns:a16="http://schemas.microsoft.com/office/drawing/2014/main" id="{35EAF219-8C27-3E54-CABE-272710F49785}"/>
              </a:ext>
            </a:extLst>
          </p:cNvPr>
          <p:cNvSpPr>
            <a:spLocks noGrp="1" noChangeArrowheads="1"/>
          </p:cNvSpPr>
          <p:nvPr>
            <p:ph type="title"/>
          </p:nvPr>
        </p:nvSpPr>
        <p:spPr/>
        <p:txBody>
          <a:bodyPr/>
          <a:lstStyle/>
          <a:p>
            <a:r>
              <a:rPr lang="en-US" altLang="en-US" sz="6600" b="1">
                <a:ea typeface="ＭＳ Ｐゴシック" panose="020B0600070205080204" pitchFamily="34" charset="-128"/>
              </a:rPr>
              <a:t>checklist</a:t>
            </a:r>
            <a:endParaRPr lang="en-US" altLang="en-US">
              <a:ea typeface="ＭＳ Ｐゴシック" panose="020B0600070205080204" pitchFamily="34" charset="-128"/>
            </a:endParaRPr>
          </a:p>
        </p:txBody>
      </p:sp>
      <p:sp>
        <p:nvSpPr>
          <p:cNvPr id="44034" name="Rectangle 3">
            <a:extLst>
              <a:ext uri="{FF2B5EF4-FFF2-40B4-BE49-F238E27FC236}">
                <a16:creationId xmlns:a16="http://schemas.microsoft.com/office/drawing/2014/main" id="{B7326DC2-4E02-8CAA-BE00-F6D4D013DB83}"/>
              </a:ext>
            </a:extLst>
          </p:cNvPr>
          <p:cNvSpPr>
            <a:spLocks noGrp="1" noChangeArrowheads="1"/>
          </p:cNvSpPr>
          <p:nvPr>
            <p:ph type="body" idx="1"/>
          </p:nvPr>
        </p:nvSpPr>
        <p:spPr/>
        <p:txBody>
          <a:bodyPr/>
          <a:lstStyle/>
          <a:p>
            <a:pPr lvl="2"/>
            <a:r>
              <a:rPr lang="en-US" altLang="en-US" sz="2800">
                <a:ea typeface="ＭＳ Ｐゴシック" panose="020B0600070205080204" pitchFamily="34" charset="-128"/>
              </a:rPr>
              <a:t>Use spell check!</a:t>
            </a:r>
          </a:p>
          <a:p>
            <a:pPr lvl="2"/>
            <a:r>
              <a:rPr lang="en-US" altLang="en-US" sz="2800">
                <a:ea typeface="ＭＳ Ｐゴシック" panose="020B0600070205080204" pitchFamily="34" charset="-128"/>
              </a:rPr>
              <a:t>Look carefully for repetition. </a:t>
            </a:r>
          </a:p>
          <a:p>
            <a:pPr lvl="2"/>
            <a:r>
              <a:rPr lang="en-US" altLang="en-US" sz="2800">
                <a:ea typeface="ＭＳ Ｐゴシック" panose="020B0600070205080204" pitchFamily="34" charset="-128"/>
              </a:rPr>
              <a:t>Read everything over. Even better, read it over out loud.</a:t>
            </a:r>
          </a:p>
          <a:p>
            <a:pPr lvl="2"/>
            <a:r>
              <a:rPr lang="en-US" altLang="en-US" sz="2800">
                <a:ea typeface="ＭＳ Ｐゴシック" panose="020B0600070205080204" pitchFamily="34" charset="-128"/>
              </a:rPr>
              <a:t>Get rid of any passive voice.</a:t>
            </a:r>
          </a:p>
          <a:p>
            <a:pPr lvl="2"/>
            <a:r>
              <a:rPr lang="en-US" altLang="en-US" sz="2800">
                <a:ea typeface="ＭＳ Ｐゴシック" panose="020B0600070205080204" pitchFamily="34" charset="-128"/>
              </a:rPr>
              <a:t>Replace “to be” with active or action verbs – especially “there is/there are.”</a:t>
            </a:r>
            <a:r>
              <a:rPr lang="en-US" altLang="en-US">
                <a:ea typeface="ＭＳ Ｐゴシック" panose="020B0600070205080204" pitchFamily="34" charset="-128"/>
              </a:rPr>
              <a:t> </a:t>
            </a:r>
          </a:p>
          <a:p>
            <a:endParaRPr lang="en-US" altLang="en-US">
              <a:ea typeface="ＭＳ Ｐゴシック" panose="020B0600070205080204" pitchFamily="34" charset="-128"/>
            </a:endParaRPr>
          </a:p>
        </p:txBody>
      </p:sp>
    </p:spTree>
  </p:cSld>
  <p:clrMapOvr>
    <a:masterClrMapping/>
  </p:clrMapOvr>
</p:sld>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New Roman"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21084</TotalTime>
  <Words>1423</Words>
  <Application>Microsoft Macintosh PowerPoint</Application>
  <PresentationFormat>On-screen Show (4:3)</PresentationFormat>
  <Paragraphs>120</Paragraphs>
  <Slides>48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48</vt:i4>
      </vt:variant>
    </vt:vector>
  </HeadingPairs>
  <TitlesOfParts>
    <vt:vector size="54" baseType="lpstr">
      <vt:lpstr>ＭＳ Ｐゴシック</vt:lpstr>
      <vt:lpstr>Aptos</vt:lpstr>
      <vt:lpstr>Arial</vt:lpstr>
      <vt:lpstr>Calibri</vt:lpstr>
      <vt:lpstr>Times New Roman</vt:lpstr>
      <vt:lpstr>Office Theme</vt:lpstr>
      <vt:lpstr>How to Make Your Writing Better</vt:lpstr>
      <vt:lpstr>Common Errors</vt:lpstr>
      <vt:lpstr>The too-long sentence</vt:lpstr>
      <vt:lpstr>Too long!</vt:lpstr>
      <vt:lpstr>Better!</vt:lpstr>
      <vt:lpstr>Too long!</vt:lpstr>
      <vt:lpstr>Better!</vt:lpstr>
      <vt:lpstr>How can you avoid long sentences? </vt:lpstr>
      <vt:lpstr>Run-on Sentences </vt:lpstr>
      <vt:lpstr>Two complete sentences must be separated by more than just a comma</vt:lpstr>
      <vt:lpstr>How can you fix this? </vt:lpstr>
      <vt:lpstr>PowerPoint Presentation</vt:lpstr>
      <vt:lpstr>PowerPoint Presentation</vt:lpstr>
      <vt:lpstr>PowerPoint Presentation</vt:lpstr>
      <vt:lpstr>Repetitiveness</vt:lpstr>
      <vt:lpstr>Better</vt:lpstr>
      <vt:lpstr>Repetitive </vt:lpstr>
      <vt:lpstr>Better </vt:lpstr>
      <vt:lpstr>Repetitive</vt:lpstr>
      <vt:lpstr>Better</vt:lpstr>
      <vt:lpstr>Repetitive </vt:lpstr>
      <vt:lpstr>Better </vt:lpstr>
      <vt:lpstr>Not</vt:lpstr>
      <vt:lpstr>Tighter and not repetitive</vt:lpstr>
      <vt:lpstr>How to avoid being repetitive: </vt:lpstr>
      <vt:lpstr>Passive Voice--uck!</vt:lpstr>
      <vt:lpstr>Not the worst, but…</vt:lpstr>
      <vt:lpstr>Better</vt:lpstr>
      <vt:lpstr>  Not   A sweeping national security law was passed.   (Who passed it?)   </vt:lpstr>
      <vt:lpstr>Better!</vt:lpstr>
      <vt:lpstr>Passive voice in an article I read yesterday</vt:lpstr>
      <vt:lpstr>Reduce the number of times you use the “to be” verb   </vt:lpstr>
      <vt:lpstr>Better </vt:lpstr>
      <vt:lpstr>Replace “to be” verbs with more interesting verbs and active construction</vt:lpstr>
      <vt:lpstr>It also tightens up each sentence  (even if you have to switch things around)</vt:lpstr>
      <vt:lpstr>  It helps to put the subject and the action at the beginning of the sentence.  Not  It was the events of September 11 that spawned my interest in history and politics.  </vt:lpstr>
      <vt:lpstr>Better   The events of September 11 spawned my interest in history and politics. </vt:lpstr>
      <vt:lpstr>Not</vt:lpstr>
      <vt:lpstr>Subtle, but better</vt:lpstr>
      <vt:lpstr>Often the active verb is “hidden” in your sentence </vt:lpstr>
      <vt:lpstr>Better </vt:lpstr>
      <vt:lpstr>Be lean and tight -- not</vt:lpstr>
      <vt:lpstr>Tighter</vt:lpstr>
      <vt:lpstr>Avoid “there is/there are” construction  Not   In the weeks that followed, there were descriptions of the incident in the media. </vt:lpstr>
      <vt:lpstr>Tighter  In the weeks that followed, media reports described the incident</vt:lpstr>
      <vt:lpstr>Not  The evidence stemmed from the fact that there was now undeniable proof of police wrongdoing. </vt:lpstr>
      <vt:lpstr>Better  Evidence provided undeniable proof of police wrongdoing</vt:lpstr>
      <vt:lpstr>checklist</vt:lpstr>
    </vt:vector>
  </TitlesOfParts>
  <Company>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Make Your Writing Better</dc:title>
  <dc:creator>linda v</dc:creator>
  <cp:lastModifiedBy>Linda Villarosa</cp:lastModifiedBy>
  <cp:revision>56</cp:revision>
  <cp:lastPrinted>2011-02-08T00:26:51Z</cp:lastPrinted>
  <dcterms:created xsi:type="dcterms:W3CDTF">2019-02-04T19:42:04Z</dcterms:created>
  <dcterms:modified xsi:type="dcterms:W3CDTF">2026-01-26T19:39:36Z</dcterms:modified>
</cp:coreProperties>
</file>