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5" r:id="rId5"/>
    <p:sldId id="276" r:id="rId6"/>
    <p:sldId id="277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83"/>
    <p:restoredTop sz="94673"/>
  </p:normalViewPr>
  <p:slideViewPr>
    <p:cSldViewPr>
      <p:cViewPr varScale="1">
        <p:scale>
          <a:sx n="93" d="100"/>
          <a:sy n="93" d="100"/>
        </p:scale>
        <p:origin x="2368" y="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AC0E4B-2DFD-3DB9-9432-1C42572A69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52DBC8-3E51-68A6-2C87-56026573C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B3E808-96EC-4F09-F03C-024D5377BA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356F-3784-EB4C-BC25-20CA63749E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388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134472-1B90-5B17-D9CD-13BB866681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142B93-BDBD-5B19-6205-44E459EF00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81ED0F-CD0D-F79F-C649-95106D47F1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B3E53-9D58-1447-ABF1-4C48A79889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133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A1D3F5-0664-1677-7A59-3A65A16B74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995AB7-377A-032B-3233-F0EA909D54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9C6F69-0B9A-4140-15B6-DA1833AEE0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F2231-B81D-A843-8D18-C003830A0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110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288417-3716-2629-A5AA-7F4FD90F4B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5A7432-199C-057E-8FB4-45DF2255E9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C82602-156E-A880-D0D0-0986365E15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13561-1908-6C4E-B433-9E23933D9B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94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BE2D463-529E-1EED-0719-263C458105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EC9E2B-573B-9FC6-A084-2C8529B97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D399C45-890C-E14D-DDE1-A7A87A595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B3DB6-44D2-5B43-B588-3935962AAF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8602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970202A-C2E1-7BEA-C7DC-F82B5E934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DDB70E9-9296-209C-E9C8-1B5C4BFCBF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5D44054-2DED-4D5A-94DC-9FF0321B0F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91B1A-A84B-224E-B157-74D7C0B615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258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10E20BD-3023-50F6-A625-CFAAE6580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B02068B-26E6-612D-51E6-32107A3306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781F88-0B74-D93B-7DC8-78CDF6FD11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CE1C7-29AC-7D41-93C1-5DB686B67A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660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41E6AF-0A9A-B5EC-C163-5A6A850E2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2AD64E-127C-3A20-D79B-6F955FC6E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149827-0D0E-4705-B324-01EE454ECE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5DC6F-4520-114F-8DC8-BF7421E4E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58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DE0161-F89D-372E-1B9A-C7E5682997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B0192C-02C1-921A-C3E3-7EE2B55B01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E0304D-8822-9F53-3515-4C1D9CD7E2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3597F-6A5D-5948-9580-E9A21015E5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339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8A442F-2C13-B754-364A-ED655D014D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CD9097-4580-275B-AD19-2C9082A7D4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CB28F3-0CB2-9213-72B2-DA8A7BA36C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07601-2CD9-D543-A77E-C3E29311EE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0795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305812-A47E-2512-29F9-668343B73B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9F1E59-3DDB-4FAC-0454-DC06CEEDB1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04DEC9-D85F-F5F8-F417-FB8CDAEEFB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DC169-F2ED-8D46-864C-B087D7F99C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061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1A57647-A34B-778C-FF73-1E7631673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E60D945-046E-EAAC-B82F-533A3D74F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0D58C7-A0D9-C111-ADA1-F3CD9AD6BD4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DC006B0-172D-7595-5ADA-09B58C6253B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5C1827C-1E61-95E9-D075-B168D3A10C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32935E-D6D7-704E-8574-4A35F8A168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401FFC6D-F8D1-F597-7233-52B13620E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295400"/>
          </a:xfrm>
        </p:spPr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How to conduct an interview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3" name="Picture 2" descr="Two people having a conversation&#10;&#10;Description automatically generated with low confidence">
            <a:extLst>
              <a:ext uri="{FF2B5EF4-FFF2-40B4-BE49-F238E27FC236}">
                <a16:creationId xmlns:a16="http://schemas.microsoft.com/office/drawing/2014/main" id="{455BD41B-AF59-1B83-9ADA-74356E253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438400"/>
            <a:ext cx="4902200" cy="314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C878179E-2C4C-FFAD-31CB-5AA0450CE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Why do you need to interview someone?</a:t>
            </a:r>
          </a:p>
        </p:txBody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30521847-0999-C964-D585-1344260380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For a profile. A profile is an article about a person.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As a source. In that case, your goal is information and quotes.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For an investigative article. Here, the questions may be tougher. You’ll be digging, probing. The atmosphere may be hostile or adversarial.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94DE88BE-8EC8-833B-561B-CBE47B8FA1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Prepare thoroughly before the interview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FE45608B-A161-31BE-AE76-A7DFEE13D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038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more you know, the easier the interview will be.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If you know some of the basic facts--age (birthdate), home country, title--you can skip to the good stuff.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The more you know, the easier it’ll be to figure out if someone’s lying to you!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F0114F46-8F5F-6D18-DF96-6EAE1BA758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Come up with some questions beforehand.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6FB970BE-C253-BF32-3D7B-9AE368AAED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657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But don’t read them. You’ll sound like an amateur.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Go with the flow, your curiosity and your gut.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412C24D1-B61F-3152-A8C5-249DFB137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40306"/>
            <a:ext cx="7772400" cy="1143000"/>
          </a:xfrm>
        </p:spPr>
        <p:txBody>
          <a:bodyPr/>
          <a:lstStyle/>
          <a:p>
            <a:pPr algn="l"/>
            <a:br>
              <a:rPr lang="en-US" altLang="en-US" sz="3600" dirty="0">
                <a:ea typeface="ＭＳ Ｐゴシック" panose="020B0600070205080204" pitchFamily="34" charset="-128"/>
              </a:rPr>
            </a:br>
            <a:br>
              <a:rPr lang="en-US" altLang="en-US" sz="3600" dirty="0">
                <a:ea typeface="ＭＳ Ｐゴシック" panose="020B0600070205080204" pitchFamily="34" charset="-128"/>
              </a:rPr>
            </a:br>
            <a:br>
              <a:rPr lang="en-US" altLang="en-US" sz="3600" dirty="0">
                <a:ea typeface="ＭＳ Ｐゴシック" panose="020B0600070205080204" pitchFamily="34" charset="-128"/>
              </a:rPr>
            </a:br>
            <a:br>
              <a:rPr lang="en-US" altLang="en-US" sz="3600" dirty="0">
                <a:ea typeface="ＭＳ Ｐゴシック" panose="020B0600070205080204" pitchFamily="34" charset="-128"/>
              </a:rPr>
            </a:br>
            <a:br>
              <a:rPr lang="en-US" altLang="en-US" sz="3600" dirty="0">
                <a:ea typeface="ＭＳ Ｐゴシック" panose="020B0600070205080204" pitchFamily="34" charset="-128"/>
              </a:rPr>
            </a:br>
            <a:br>
              <a:rPr lang="en-US" altLang="en-US" sz="3600" dirty="0">
                <a:ea typeface="ＭＳ Ｐゴシック" panose="020B0600070205080204" pitchFamily="34" charset="-128"/>
              </a:rPr>
            </a:br>
            <a:br>
              <a:rPr lang="en-US" altLang="en-US" sz="3600" dirty="0">
                <a:ea typeface="ＭＳ Ｐゴシック" panose="020B0600070205080204" pitchFamily="34" charset="-128"/>
              </a:rPr>
            </a:br>
            <a:br>
              <a:rPr lang="en-US" altLang="en-US" sz="3600" dirty="0">
                <a:ea typeface="ＭＳ Ｐゴシック" panose="020B0600070205080204" pitchFamily="34" charset="-128"/>
              </a:rPr>
            </a:br>
            <a:r>
              <a:rPr lang="en-US" altLang="en-US" sz="3600" dirty="0">
                <a:ea typeface="ＭＳ Ｐゴシック" panose="020B0600070205080204" pitchFamily="34" charset="-128"/>
              </a:rPr>
              <a:t>If you are interviewing someone for a story 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lede</a:t>
            </a:r>
            <a:r>
              <a:rPr lang="en-US" altLang="en-US" sz="3600" dirty="0">
                <a:ea typeface="ＭＳ Ｐゴシック" panose="020B0600070205080204" pitchFamily="34" charset="-128"/>
              </a:rPr>
              <a:t> (or profile), you need to go in!</a:t>
            </a:r>
            <a:br>
              <a:rPr lang="en-US" altLang="en-US" sz="3600" dirty="0">
                <a:ea typeface="ＭＳ Ｐゴシック" panose="020B0600070205080204" pitchFamily="34" charset="-128"/>
              </a:rPr>
            </a:br>
            <a:br>
              <a:rPr lang="en-US" altLang="en-US" sz="3600" dirty="0">
                <a:ea typeface="ＭＳ Ｐゴシック" panose="020B0600070205080204" pitchFamily="34" charset="-128"/>
              </a:rPr>
            </a:br>
            <a:r>
              <a:rPr lang="en-US" altLang="en-US" sz="2400" dirty="0">
                <a:ea typeface="ＭＳ Ｐゴシック" panose="020B0600070205080204" pitchFamily="34" charset="-128"/>
              </a:rPr>
              <a:t>Here’s your nut graph:</a:t>
            </a:r>
            <a:br>
              <a:rPr lang="en-US" altLang="en-US" sz="2400" dirty="0">
                <a:ea typeface="ＭＳ Ｐゴシック" panose="020B0600070205080204" pitchFamily="34" charset="-128"/>
              </a:rPr>
            </a:br>
            <a:br>
              <a:rPr lang="en-US" altLang="en-US" sz="2400" dirty="0">
                <a:ea typeface="ＭＳ Ｐゴシック" panose="020B0600070205080204" pitchFamily="34" charset="-128"/>
              </a:rPr>
            </a:br>
            <a:br>
              <a:rPr lang="en-US" altLang="en-US" sz="2400" dirty="0">
                <a:ea typeface="ＭＳ Ｐゴシック" panose="020B0600070205080204" pitchFamily="34" charset="-128"/>
              </a:rPr>
            </a:br>
            <a:br>
              <a:rPr lang="en-US" altLang="en-US" sz="1400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br>
              <a:rPr lang="en-US" sz="1600" b="0" i="0" u="none" strike="noStrike" dirty="0">
                <a:solidFill>
                  <a:schemeClr val="tx1"/>
                </a:solidFill>
                <a:effectLst/>
                <a:latin typeface="Lyon"/>
              </a:rPr>
            </a:br>
            <a:br>
              <a:rPr lang="en-US" sz="1600" b="0" i="0" u="none" strike="noStrike" dirty="0">
                <a:solidFill>
                  <a:schemeClr val="tx1"/>
                </a:solidFill>
                <a:effectLst/>
                <a:latin typeface="Lyon"/>
              </a:rPr>
            </a:br>
            <a:br>
              <a:rPr lang="en-US" altLang="en-US" sz="1600" dirty="0">
                <a:ea typeface="ＭＳ Ｐゴシック" panose="020B0600070205080204" pitchFamily="34" charset="-128"/>
              </a:rPr>
            </a:br>
            <a:br>
              <a:rPr lang="en-US" altLang="en-US" sz="2000" dirty="0">
                <a:ea typeface="ＭＳ Ｐゴシック" panose="020B0600070205080204" pitchFamily="34" charset="-128"/>
              </a:rPr>
            </a:br>
            <a:br>
              <a:rPr lang="en-US" altLang="en-US" sz="2000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123BCD-236B-D25B-9279-7A70E0014836}"/>
              </a:ext>
            </a:extLst>
          </p:cNvPr>
          <p:cNvSpPr txBox="1"/>
          <p:nvPr/>
        </p:nvSpPr>
        <p:spPr>
          <a:xfrm>
            <a:off x="436418" y="3105183"/>
            <a:ext cx="847898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dirty="0">
                <a:effectLst/>
                <a:latin typeface="cnn_sans_display"/>
              </a:rPr>
              <a:t>It’s not just eggs: Many commonly purchased goods and services got more expensive </a:t>
            </a:r>
            <a:r>
              <a:rPr lang="en-US" sz="2000" dirty="0">
                <a:latin typeface="cnn_sans_display"/>
              </a:rPr>
              <a:t>last month</a:t>
            </a:r>
            <a:r>
              <a:rPr lang="en-US" sz="2000" b="0" i="0" u="none" strike="noStrike" dirty="0">
                <a:effectLst/>
                <a:latin typeface="cnn_sans_display"/>
              </a:rPr>
              <a:t>, driving inflation in the wrong direction </a:t>
            </a:r>
            <a:r>
              <a:rPr lang="en-US" sz="2000" dirty="0">
                <a:latin typeface="cnn_sans_display"/>
              </a:rPr>
              <a:t>-- </a:t>
            </a:r>
            <a:r>
              <a:rPr lang="en-US" sz="2000" b="0" i="0" u="none" strike="noStrike" dirty="0">
                <a:effectLst/>
                <a:latin typeface="cnn_sans_display"/>
              </a:rPr>
              <a:t>to its highest rate since June of last year.</a:t>
            </a:r>
          </a:p>
          <a:p>
            <a:pPr algn="l"/>
            <a:r>
              <a:rPr lang="en-US" sz="2000" b="0" i="0" u="none" strike="noStrike" dirty="0">
                <a:effectLst/>
                <a:latin typeface="cnn_sans_display"/>
              </a:rPr>
              <a:t>Consumer prices rose 0.5% from December,  the fastest pace since August 2023, resulting in an annual inflation rate of 3% for the 12 months that ended in January, according to the latest Consumer Price Index data released </a:t>
            </a:r>
            <a:r>
              <a:rPr lang="en-US" sz="2000" dirty="0">
                <a:latin typeface="cnn_sans_display"/>
              </a:rPr>
              <a:t>last week</a:t>
            </a:r>
            <a:r>
              <a:rPr lang="en-US" sz="2000" b="0" i="0" u="none" strike="noStrike" dirty="0">
                <a:effectLst/>
                <a:latin typeface="cnn_sans_display"/>
              </a:rPr>
              <a:t> by the Bureau of Labor Statistics.</a:t>
            </a:r>
          </a:p>
          <a:p>
            <a:pPr algn="l"/>
            <a:endParaRPr lang="en-US" sz="2000" b="0" i="0" u="none" strike="noStrike" dirty="0">
              <a:effectLst/>
              <a:latin typeface="cnn_sans_display"/>
            </a:endParaRPr>
          </a:p>
          <a:p>
            <a:pPr algn="l"/>
            <a:r>
              <a:rPr lang="en-US" sz="2000" dirty="0">
                <a:latin typeface="cnn_sans_display"/>
              </a:rPr>
              <a:t>This </a:t>
            </a:r>
            <a:r>
              <a:rPr lang="en-US" sz="2000" b="0" i="0" u="none" strike="noStrike" dirty="0">
                <a:effectLst/>
                <a:latin typeface="cnn_sans_display"/>
              </a:rPr>
              <a:t>unwelcome surprise came at a time when the cost of living continues to weigh on Americans as uncertainty as to how President Donald Trump’s heavy-handed tariffs and other policies could affect prices.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the floor with a computer and books&#10;&#10;Description automatically generated with medium confidence">
            <a:extLst>
              <a:ext uri="{FF2B5EF4-FFF2-40B4-BE49-F238E27FC236}">
                <a16:creationId xmlns:a16="http://schemas.microsoft.com/office/drawing/2014/main" id="{4C77033C-F4CB-C637-8AF9-D878CA8B5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777" y="1185534"/>
            <a:ext cx="4246605" cy="55024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80465A-30F5-2896-38C8-A9C02B4815DE}"/>
              </a:ext>
            </a:extLst>
          </p:cNvPr>
          <p:cNvSpPr txBox="1"/>
          <p:nvPr/>
        </p:nvSpPr>
        <p:spPr>
          <a:xfrm>
            <a:off x="512618" y="1164752"/>
            <a:ext cx="36576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dirty="0">
                <a:ea typeface="ＭＳ Ｐゴシック" panose="020B0600070205080204" pitchFamily="34" charset="-128"/>
              </a:rPr>
              <a:t>Despite Campaign Promises, Inflation Is on the Rise – New Yorkers Complain of Spiraling Cost of Living </a:t>
            </a:r>
            <a:endParaRPr lang="en-US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71FF0863-0B49-9702-4FE4-4F1D217B3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>
                <a:ea typeface="ＭＳ Ｐゴシック" panose="020B0600070205080204" pitchFamily="34" charset="-128"/>
              </a:rPr>
              <a:t>Be fearless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4E691F34-A444-15A5-97AE-0C44E92E33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Most people want to talk.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Don’t be afraid to ask something that you really want to know about. The person can refuse to answer.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Save the tough questions for the end…in case your subject hangs up or walks out!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83134C9-91B7-B9BA-3EFC-3788A050A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 sz="6000" b="1">
                <a:ea typeface="ＭＳ Ｐゴシック" panose="020B0600070205080204" pitchFamily="34" charset="-128"/>
              </a:rPr>
            </a:br>
            <a:r>
              <a:rPr lang="en-US" altLang="en-US" sz="5400" b="1">
                <a:ea typeface="ＭＳ Ｐゴシック" panose="020B0600070205080204" pitchFamily="34" charset="-128"/>
              </a:rPr>
              <a:t>Sometimes the best question is the follow-up: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A1B55FCD-A7D3-37CA-FB15-55E1F8E58F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895600"/>
            <a:ext cx="7772400" cy="25146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Why?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Tell me more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Can you explain?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A5189E1A-5A96-A9B4-9931-CB228B6C9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r>
              <a:rPr lang="en-US" altLang="en-US" sz="4800" b="1">
                <a:ea typeface="ＭＳ Ｐゴシック" panose="020B0600070205080204" pitchFamily="34" charset="-128"/>
              </a:rPr>
              <a:t>Focus on one issue at a time.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FF735B87-9F79-7A90-B652-77ED3AD942E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Vague, complicated questions, produce vague, complicated answers. 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So stay away from: “I’d like to start with a three-part question…Part 1….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8677CF04-2644-3209-0D24-CA8068364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ea typeface="ＭＳ Ｐゴシック" panose="020B0600070205080204" pitchFamily="34" charset="-128"/>
              </a:rPr>
              <a:t>Keep the questions short.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38AA3022-CAC7-510A-0A29-5C270DE3E7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2438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Don’t talk too much. Listen instead.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Keep the focus on the subject.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Listen actively and attentively.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BA64F2FE-250F-1F6A-8D8A-0A727B79F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But not too short!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D01808B2-D015-950C-ACB2-D8BA2F84E7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If you ask a “yes or no” question, you’ll get a “yes or no” answer.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So instead of: “did you see what happened?” Try: “Describe what happened.”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Not: “did you have a happy childhood?” Try: “tell me about your childhood.”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3E8790AA-7F6C-7EA8-C538-ADF71E36C2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7772400" cy="3733800"/>
          </a:xfrm>
        </p:spPr>
        <p:txBody>
          <a:bodyPr/>
          <a:lstStyle/>
          <a:p>
            <a:r>
              <a:rPr lang="en-US" altLang="en-US" sz="6000" b="1" dirty="0">
                <a:ea typeface="ＭＳ Ｐゴシック" panose="020B0600070205080204" pitchFamily="34" charset="-128"/>
              </a:rPr>
              <a:t>Listen carefully and write down (and record) quotes accurately.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53039741-12DD-DD40-3F19-38B0A044B9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524000"/>
          </a:xfrm>
        </p:spPr>
        <p:txBody>
          <a:bodyPr/>
          <a:lstStyle/>
          <a:p>
            <a:r>
              <a:rPr lang="en-US" altLang="en-US" sz="5400">
                <a:ea typeface="ＭＳ Ｐゴシック" panose="020B0600070205080204" pitchFamily="34" charset="-128"/>
              </a:rPr>
              <a:t>An interview isn’t just about asking questions.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9B517910-7885-9242-FB24-6FBF4FF341C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Observe the person, the environment, the scene.</a:t>
            </a:r>
            <a:r>
              <a:rPr lang="en-US" altLang="en-US"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F31AA637-AD49-7C15-DBB0-1047B19EF5F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685800"/>
            <a:ext cx="7772400" cy="1371600"/>
          </a:xfrm>
        </p:spPr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Stay focused.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21CA5807-AF6D-786D-317C-E594823B72E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133600"/>
            <a:ext cx="6400800" cy="4038600"/>
          </a:xfrm>
        </p:spPr>
        <p:txBody>
          <a:bodyPr/>
          <a:lstStyle/>
          <a:p>
            <a:pPr algn="l"/>
            <a:r>
              <a:rPr lang="en-US" altLang="en-US">
                <a:ea typeface="ＭＳ Ｐゴシック" panose="020B0600070205080204" pitchFamily="34" charset="-128"/>
              </a:rPr>
              <a:t>1. It’s okay to ask a ”stupid” question – sometimes better</a:t>
            </a:r>
          </a:p>
          <a:p>
            <a:pPr algn="l"/>
            <a:r>
              <a:rPr lang="en-US" altLang="en-US">
                <a:ea typeface="ＭＳ Ｐゴシック" panose="020B0600070205080204" pitchFamily="34" charset="-128"/>
              </a:rPr>
              <a:t>2. Make sure your questions are in line with however you’ve decided to frame your piece. Think about what the reader wants to know.  </a:t>
            </a:r>
          </a:p>
          <a:p>
            <a:pPr algn="l"/>
            <a:r>
              <a:rPr lang="en-US" altLang="en-US">
                <a:ea typeface="ＭＳ Ｐゴシック" panose="020B0600070205080204" pitchFamily="34" charset="-128"/>
              </a:rPr>
              <a:t>3. Get lots of details by asking detailed questions.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EECE38F2-A801-5DA0-DAE2-5806059FDD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382000" cy="914400"/>
          </a:xfrm>
        </p:spPr>
        <p:txBody>
          <a:bodyPr/>
          <a:lstStyle/>
          <a:p>
            <a:r>
              <a:rPr lang="en-US" altLang="en-US" sz="6000" b="1">
                <a:ea typeface="ＭＳ Ｐゴシック" panose="020B0600070205080204" pitchFamily="34" charset="-128"/>
              </a:rPr>
              <a:t>At the end, ask the subject: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EADEA9A9-2D4E-3D75-6922-232AA0DC2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29718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Did I miss anything?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Would you like to add anything else?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Is there any question I should’ve asked but didn’t?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4005</TotalTime>
  <Words>644</Words>
  <Application>Microsoft Macintosh PowerPoint</Application>
  <PresentationFormat>On-screen Show (4:3)</PresentationFormat>
  <Paragraphs>49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ＭＳ Ｐゴシック</vt:lpstr>
      <vt:lpstr>cnn_sans_display</vt:lpstr>
      <vt:lpstr>Lyon</vt:lpstr>
      <vt:lpstr>Times New Roman</vt:lpstr>
      <vt:lpstr>Office Theme</vt:lpstr>
      <vt:lpstr>How to conduct an interview</vt:lpstr>
      <vt:lpstr>Why do you need to interview someone?</vt:lpstr>
      <vt:lpstr>Prepare thoroughly before the interview</vt:lpstr>
      <vt:lpstr>Come up with some questions beforehand.</vt:lpstr>
      <vt:lpstr>        If you are interviewing someone for a story lede (or profile), you need to go in!  Here’s your nut graph:         </vt:lpstr>
      <vt:lpstr>PowerPoint Presentation</vt:lpstr>
      <vt:lpstr>Be fearless</vt:lpstr>
      <vt:lpstr> Sometimes the best question is the follow-up:</vt:lpstr>
      <vt:lpstr>Focus on one issue at a time.</vt:lpstr>
      <vt:lpstr>Keep the questions short.</vt:lpstr>
      <vt:lpstr>But not too short!</vt:lpstr>
      <vt:lpstr>Listen carefully and write down (and record) quotes accurately.</vt:lpstr>
      <vt:lpstr>An interview isn’t just about asking questions.</vt:lpstr>
      <vt:lpstr>Stay focused.</vt:lpstr>
      <vt:lpstr>At the end, ask the subject: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It was the politician who took the time to acknowledge the fact that it was Labor Day.  The politician took the time to acknowledge Labor Day.  The politician acknowledged Labor Day. </dc:title>
  <dc:creator>linda v</dc:creator>
  <cp:lastModifiedBy>Linda Villarosa</cp:lastModifiedBy>
  <cp:revision>34</cp:revision>
  <dcterms:created xsi:type="dcterms:W3CDTF">2016-10-31T21:12:02Z</dcterms:created>
  <dcterms:modified xsi:type="dcterms:W3CDTF">2025-03-03T21:32:47Z</dcterms:modified>
</cp:coreProperties>
</file>