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7" r:id="rId2"/>
    <p:sldId id="279" r:id="rId3"/>
    <p:sldId id="281" r:id="rId4"/>
    <p:sldId id="290" r:id="rId5"/>
    <p:sldId id="291" r:id="rId6"/>
    <p:sldId id="280" r:id="rId7"/>
    <p:sldId id="294" r:id="rId8"/>
    <p:sldId id="293" r:id="rId9"/>
    <p:sldId id="271" r:id="rId10"/>
    <p:sldId id="272" r:id="rId11"/>
    <p:sldId id="275" r:id="rId12"/>
    <p:sldId id="273" r:id="rId13"/>
    <p:sldId id="276" r:id="rId14"/>
    <p:sldId id="282" r:id="rId15"/>
    <p:sldId id="283" r:id="rId16"/>
    <p:sldId id="292" r:id="rId17"/>
    <p:sldId id="287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53"/>
    <p:restoredTop sz="94651"/>
  </p:normalViewPr>
  <p:slideViewPr>
    <p:cSldViewPr>
      <p:cViewPr varScale="1">
        <p:scale>
          <a:sx n="91" d="100"/>
          <a:sy n="91" d="100"/>
        </p:scale>
        <p:origin x="2144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BF9BD0-5F71-4870-9E75-C0D8E651F0F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311505D-E77F-4E09-9196-48AFFABABBFA}">
      <dgm:prSet/>
      <dgm:spPr/>
      <dgm:t>
        <a:bodyPr/>
        <a:lstStyle/>
        <a:p>
          <a:r>
            <a:rPr lang="en-US"/>
            <a:t>Though newsy, not rigidly tied to the news. </a:t>
          </a:r>
        </a:p>
      </dgm:t>
    </dgm:pt>
    <dgm:pt modelId="{D3461CCA-D36D-4DCE-985C-3846E1CDAE2A}" type="parTrans" cxnId="{4245BFE6-2F51-45AD-B10C-F86CF979B5F4}">
      <dgm:prSet/>
      <dgm:spPr/>
      <dgm:t>
        <a:bodyPr/>
        <a:lstStyle/>
        <a:p>
          <a:endParaRPr lang="en-US"/>
        </a:p>
      </dgm:t>
    </dgm:pt>
    <dgm:pt modelId="{DE173421-870A-449E-BF26-A168D9C679DF}" type="sibTrans" cxnId="{4245BFE6-2F51-45AD-B10C-F86CF979B5F4}">
      <dgm:prSet/>
      <dgm:spPr/>
      <dgm:t>
        <a:bodyPr/>
        <a:lstStyle/>
        <a:p>
          <a:endParaRPr lang="en-US"/>
        </a:p>
      </dgm:t>
    </dgm:pt>
    <dgm:pt modelId="{ED64D2E9-5629-44EE-AD85-242E270ABF70}">
      <dgm:prSet/>
      <dgm:spPr/>
      <dgm:t>
        <a:bodyPr/>
        <a:lstStyle/>
        <a:p>
          <a:r>
            <a:rPr lang="en-US"/>
            <a:t>It usually touches on a bigger issue than just the obvious.</a:t>
          </a:r>
        </a:p>
      </dgm:t>
    </dgm:pt>
    <dgm:pt modelId="{24CFB5C2-BB6F-4573-9981-B526085BCA7A}" type="parTrans" cxnId="{2D0E7FFC-640C-4E5C-A2A9-59D06258F84C}">
      <dgm:prSet/>
      <dgm:spPr/>
      <dgm:t>
        <a:bodyPr/>
        <a:lstStyle/>
        <a:p>
          <a:endParaRPr lang="en-US"/>
        </a:p>
      </dgm:t>
    </dgm:pt>
    <dgm:pt modelId="{74670526-7E9F-4D9C-9493-C8AD91CEE62D}" type="sibTrans" cxnId="{2D0E7FFC-640C-4E5C-A2A9-59D06258F84C}">
      <dgm:prSet/>
      <dgm:spPr/>
      <dgm:t>
        <a:bodyPr/>
        <a:lstStyle/>
        <a:p>
          <a:endParaRPr lang="en-US"/>
        </a:p>
      </dgm:t>
    </dgm:pt>
    <dgm:pt modelId="{6C13733F-586B-4A07-9212-8BE53A0E3CC2}">
      <dgm:prSet/>
      <dgm:spPr/>
      <dgm:t>
        <a:bodyPr/>
        <a:lstStyle/>
        <a:p>
          <a:r>
            <a:rPr lang="en-US"/>
            <a:t>It has a different structure.</a:t>
          </a:r>
        </a:p>
      </dgm:t>
    </dgm:pt>
    <dgm:pt modelId="{20ED2DDF-6183-4ADB-98AA-809AE0F65765}" type="parTrans" cxnId="{F60B918C-7F6D-4A93-BEA3-47E052312EB2}">
      <dgm:prSet/>
      <dgm:spPr/>
      <dgm:t>
        <a:bodyPr/>
        <a:lstStyle/>
        <a:p>
          <a:endParaRPr lang="en-US"/>
        </a:p>
      </dgm:t>
    </dgm:pt>
    <dgm:pt modelId="{2B116A29-71C3-4BF3-AA46-66BC4586055D}" type="sibTrans" cxnId="{F60B918C-7F6D-4A93-BEA3-47E052312EB2}">
      <dgm:prSet/>
      <dgm:spPr/>
      <dgm:t>
        <a:bodyPr/>
        <a:lstStyle/>
        <a:p>
          <a:endParaRPr lang="en-US"/>
        </a:p>
      </dgm:t>
    </dgm:pt>
    <dgm:pt modelId="{A23D1D56-5782-42FB-8FB7-53DF2E0D99EC}">
      <dgm:prSet/>
      <dgm:spPr/>
      <dgm:t>
        <a:bodyPr/>
        <a:lstStyle/>
        <a:p>
          <a:r>
            <a:rPr lang="en-US"/>
            <a:t>The storytelling is generally more creative.</a:t>
          </a:r>
        </a:p>
      </dgm:t>
    </dgm:pt>
    <dgm:pt modelId="{F98FD384-0A0C-4E87-9611-70D86CFDE09F}" type="parTrans" cxnId="{62B463FA-76F8-4B0D-A889-EF277DAC8262}">
      <dgm:prSet/>
      <dgm:spPr/>
      <dgm:t>
        <a:bodyPr/>
        <a:lstStyle/>
        <a:p>
          <a:endParaRPr lang="en-US"/>
        </a:p>
      </dgm:t>
    </dgm:pt>
    <dgm:pt modelId="{0FABA631-6ECA-4862-B038-168665657EED}" type="sibTrans" cxnId="{62B463FA-76F8-4B0D-A889-EF277DAC8262}">
      <dgm:prSet/>
      <dgm:spPr/>
      <dgm:t>
        <a:bodyPr/>
        <a:lstStyle/>
        <a:p>
          <a:endParaRPr lang="en-US"/>
        </a:p>
      </dgm:t>
    </dgm:pt>
    <dgm:pt modelId="{9B5C3435-CF0D-794E-8D9F-A291F26FB81C}" type="pres">
      <dgm:prSet presAssocID="{17BF9BD0-5F71-4870-9E75-C0D8E651F0FC}" presName="vert0" presStyleCnt="0">
        <dgm:presLayoutVars>
          <dgm:dir/>
          <dgm:animOne val="branch"/>
          <dgm:animLvl val="lvl"/>
        </dgm:presLayoutVars>
      </dgm:prSet>
      <dgm:spPr/>
    </dgm:pt>
    <dgm:pt modelId="{D8A7657C-BC5C-E848-99ED-7E82EC288AA9}" type="pres">
      <dgm:prSet presAssocID="{F311505D-E77F-4E09-9196-48AFFABABBFA}" presName="thickLine" presStyleLbl="alignNode1" presStyleIdx="0" presStyleCnt="4"/>
      <dgm:spPr/>
    </dgm:pt>
    <dgm:pt modelId="{BF5CC1D6-8196-FF48-9568-1F50668D313D}" type="pres">
      <dgm:prSet presAssocID="{F311505D-E77F-4E09-9196-48AFFABABBFA}" presName="horz1" presStyleCnt="0"/>
      <dgm:spPr/>
    </dgm:pt>
    <dgm:pt modelId="{200CEE3D-F5EE-6F41-AFC4-D37C77835697}" type="pres">
      <dgm:prSet presAssocID="{F311505D-E77F-4E09-9196-48AFFABABBFA}" presName="tx1" presStyleLbl="revTx" presStyleIdx="0" presStyleCnt="4"/>
      <dgm:spPr/>
    </dgm:pt>
    <dgm:pt modelId="{1A659580-131E-2442-A076-38630209DEAB}" type="pres">
      <dgm:prSet presAssocID="{F311505D-E77F-4E09-9196-48AFFABABBFA}" presName="vert1" presStyleCnt="0"/>
      <dgm:spPr/>
    </dgm:pt>
    <dgm:pt modelId="{C9DA50BD-F5C9-2B4D-9D6E-308B263FB69C}" type="pres">
      <dgm:prSet presAssocID="{ED64D2E9-5629-44EE-AD85-242E270ABF70}" presName="thickLine" presStyleLbl="alignNode1" presStyleIdx="1" presStyleCnt="4"/>
      <dgm:spPr/>
    </dgm:pt>
    <dgm:pt modelId="{FF61271B-3204-F64A-81EF-AFEC9039EC29}" type="pres">
      <dgm:prSet presAssocID="{ED64D2E9-5629-44EE-AD85-242E270ABF70}" presName="horz1" presStyleCnt="0"/>
      <dgm:spPr/>
    </dgm:pt>
    <dgm:pt modelId="{3577C7E8-EF9B-374C-B73E-DB09CB1BC8E2}" type="pres">
      <dgm:prSet presAssocID="{ED64D2E9-5629-44EE-AD85-242E270ABF70}" presName="tx1" presStyleLbl="revTx" presStyleIdx="1" presStyleCnt="4"/>
      <dgm:spPr/>
    </dgm:pt>
    <dgm:pt modelId="{8A622D74-6FB7-D049-9314-7B37938E1D0D}" type="pres">
      <dgm:prSet presAssocID="{ED64D2E9-5629-44EE-AD85-242E270ABF70}" presName="vert1" presStyleCnt="0"/>
      <dgm:spPr/>
    </dgm:pt>
    <dgm:pt modelId="{8B7ABB9B-E70D-2843-86B4-3DA6862172B8}" type="pres">
      <dgm:prSet presAssocID="{6C13733F-586B-4A07-9212-8BE53A0E3CC2}" presName="thickLine" presStyleLbl="alignNode1" presStyleIdx="2" presStyleCnt="4"/>
      <dgm:spPr/>
    </dgm:pt>
    <dgm:pt modelId="{ED0AD4FB-DBB2-454E-BE48-6F986A72E737}" type="pres">
      <dgm:prSet presAssocID="{6C13733F-586B-4A07-9212-8BE53A0E3CC2}" presName="horz1" presStyleCnt="0"/>
      <dgm:spPr/>
    </dgm:pt>
    <dgm:pt modelId="{713324A2-0F2E-F843-BB38-2FD399B8260C}" type="pres">
      <dgm:prSet presAssocID="{6C13733F-586B-4A07-9212-8BE53A0E3CC2}" presName="tx1" presStyleLbl="revTx" presStyleIdx="2" presStyleCnt="4"/>
      <dgm:spPr/>
    </dgm:pt>
    <dgm:pt modelId="{0A196740-9EB0-BD4F-BBD7-644C5DCD7D63}" type="pres">
      <dgm:prSet presAssocID="{6C13733F-586B-4A07-9212-8BE53A0E3CC2}" presName="vert1" presStyleCnt="0"/>
      <dgm:spPr/>
    </dgm:pt>
    <dgm:pt modelId="{E76617E0-BB23-AC47-9D9D-6B9AE1B7BCF9}" type="pres">
      <dgm:prSet presAssocID="{A23D1D56-5782-42FB-8FB7-53DF2E0D99EC}" presName="thickLine" presStyleLbl="alignNode1" presStyleIdx="3" presStyleCnt="4"/>
      <dgm:spPr/>
    </dgm:pt>
    <dgm:pt modelId="{B61E70BB-14E4-BE43-8464-A06A620F0926}" type="pres">
      <dgm:prSet presAssocID="{A23D1D56-5782-42FB-8FB7-53DF2E0D99EC}" presName="horz1" presStyleCnt="0"/>
      <dgm:spPr/>
    </dgm:pt>
    <dgm:pt modelId="{5F1781AD-6D4D-7E4D-86A3-7EE2A2289785}" type="pres">
      <dgm:prSet presAssocID="{A23D1D56-5782-42FB-8FB7-53DF2E0D99EC}" presName="tx1" presStyleLbl="revTx" presStyleIdx="3" presStyleCnt="4"/>
      <dgm:spPr/>
    </dgm:pt>
    <dgm:pt modelId="{DB4AD6C0-4494-FD49-B8FD-DBEE66AAAA29}" type="pres">
      <dgm:prSet presAssocID="{A23D1D56-5782-42FB-8FB7-53DF2E0D99EC}" presName="vert1" presStyleCnt="0"/>
      <dgm:spPr/>
    </dgm:pt>
  </dgm:ptLst>
  <dgm:cxnLst>
    <dgm:cxn modelId="{3F6C1807-E2DD-E44D-BB43-85F0A42CBD05}" type="presOf" srcId="{ED64D2E9-5629-44EE-AD85-242E270ABF70}" destId="{3577C7E8-EF9B-374C-B73E-DB09CB1BC8E2}" srcOrd="0" destOrd="0" presId="urn:microsoft.com/office/officeart/2008/layout/LinedList"/>
    <dgm:cxn modelId="{B6966849-7BF9-A14E-9286-ACCA76CA6E5B}" type="presOf" srcId="{A23D1D56-5782-42FB-8FB7-53DF2E0D99EC}" destId="{5F1781AD-6D4D-7E4D-86A3-7EE2A2289785}" srcOrd="0" destOrd="0" presId="urn:microsoft.com/office/officeart/2008/layout/LinedList"/>
    <dgm:cxn modelId="{F60B918C-7F6D-4A93-BEA3-47E052312EB2}" srcId="{17BF9BD0-5F71-4870-9E75-C0D8E651F0FC}" destId="{6C13733F-586B-4A07-9212-8BE53A0E3CC2}" srcOrd="2" destOrd="0" parTransId="{20ED2DDF-6183-4ADB-98AA-809AE0F65765}" sibTransId="{2B116A29-71C3-4BF3-AA46-66BC4586055D}"/>
    <dgm:cxn modelId="{31E3D6BD-2222-5948-9CFA-ABAC904880B7}" type="presOf" srcId="{F311505D-E77F-4E09-9196-48AFFABABBFA}" destId="{200CEE3D-F5EE-6F41-AFC4-D37C77835697}" srcOrd="0" destOrd="0" presId="urn:microsoft.com/office/officeart/2008/layout/LinedList"/>
    <dgm:cxn modelId="{9393F3DB-7C95-794E-ADA4-5C38C5B88377}" type="presOf" srcId="{17BF9BD0-5F71-4870-9E75-C0D8E651F0FC}" destId="{9B5C3435-CF0D-794E-8D9F-A291F26FB81C}" srcOrd="0" destOrd="0" presId="urn:microsoft.com/office/officeart/2008/layout/LinedList"/>
    <dgm:cxn modelId="{4245BFE6-2F51-45AD-B10C-F86CF979B5F4}" srcId="{17BF9BD0-5F71-4870-9E75-C0D8E651F0FC}" destId="{F311505D-E77F-4E09-9196-48AFFABABBFA}" srcOrd="0" destOrd="0" parTransId="{D3461CCA-D36D-4DCE-985C-3846E1CDAE2A}" sibTransId="{DE173421-870A-449E-BF26-A168D9C679DF}"/>
    <dgm:cxn modelId="{61CB7DF0-979B-6E40-B94F-DCE072860B89}" type="presOf" srcId="{6C13733F-586B-4A07-9212-8BE53A0E3CC2}" destId="{713324A2-0F2E-F843-BB38-2FD399B8260C}" srcOrd="0" destOrd="0" presId="urn:microsoft.com/office/officeart/2008/layout/LinedList"/>
    <dgm:cxn modelId="{62B463FA-76F8-4B0D-A889-EF277DAC8262}" srcId="{17BF9BD0-5F71-4870-9E75-C0D8E651F0FC}" destId="{A23D1D56-5782-42FB-8FB7-53DF2E0D99EC}" srcOrd="3" destOrd="0" parTransId="{F98FD384-0A0C-4E87-9611-70D86CFDE09F}" sibTransId="{0FABA631-6ECA-4862-B038-168665657EED}"/>
    <dgm:cxn modelId="{2D0E7FFC-640C-4E5C-A2A9-59D06258F84C}" srcId="{17BF9BD0-5F71-4870-9E75-C0D8E651F0FC}" destId="{ED64D2E9-5629-44EE-AD85-242E270ABF70}" srcOrd="1" destOrd="0" parTransId="{24CFB5C2-BB6F-4573-9981-B526085BCA7A}" sibTransId="{74670526-7E9F-4D9C-9493-C8AD91CEE62D}"/>
    <dgm:cxn modelId="{491F2190-B75A-6541-BB27-E5EBFB0B9DB6}" type="presParOf" srcId="{9B5C3435-CF0D-794E-8D9F-A291F26FB81C}" destId="{D8A7657C-BC5C-E848-99ED-7E82EC288AA9}" srcOrd="0" destOrd="0" presId="urn:microsoft.com/office/officeart/2008/layout/LinedList"/>
    <dgm:cxn modelId="{484DDE07-C169-464E-9729-5F748E9B8EFD}" type="presParOf" srcId="{9B5C3435-CF0D-794E-8D9F-A291F26FB81C}" destId="{BF5CC1D6-8196-FF48-9568-1F50668D313D}" srcOrd="1" destOrd="0" presId="urn:microsoft.com/office/officeart/2008/layout/LinedList"/>
    <dgm:cxn modelId="{0ABEB8A0-7944-BF44-BAFD-1225101512BA}" type="presParOf" srcId="{BF5CC1D6-8196-FF48-9568-1F50668D313D}" destId="{200CEE3D-F5EE-6F41-AFC4-D37C77835697}" srcOrd="0" destOrd="0" presId="urn:microsoft.com/office/officeart/2008/layout/LinedList"/>
    <dgm:cxn modelId="{1711C08D-5046-9F44-BC76-EDA4439F0C51}" type="presParOf" srcId="{BF5CC1D6-8196-FF48-9568-1F50668D313D}" destId="{1A659580-131E-2442-A076-38630209DEAB}" srcOrd="1" destOrd="0" presId="urn:microsoft.com/office/officeart/2008/layout/LinedList"/>
    <dgm:cxn modelId="{AF9B2545-8150-1248-BAFD-18F624498578}" type="presParOf" srcId="{9B5C3435-CF0D-794E-8D9F-A291F26FB81C}" destId="{C9DA50BD-F5C9-2B4D-9D6E-308B263FB69C}" srcOrd="2" destOrd="0" presId="urn:microsoft.com/office/officeart/2008/layout/LinedList"/>
    <dgm:cxn modelId="{C4C80EF7-BD5E-A34A-AC50-6B81B6942BE5}" type="presParOf" srcId="{9B5C3435-CF0D-794E-8D9F-A291F26FB81C}" destId="{FF61271B-3204-F64A-81EF-AFEC9039EC29}" srcOrd="3" destOrd="0" presId="urn:microsoft.com/office/officeart/2008/layout/LinedList"/>
    <dgm:cxn modelId="{303BE07A-A29F-B244-9BAE-BB258864A6A3}" type="presParOf" srcId="{FF61271B-3204-F64A-81EF-AFEC9039EC29}" destId="{3577C7E8-EF9B-374C-B73E-DB09CB1BC8E2}" srcOrd="0" destOrd="0" presId="urn:microsoft.com/office/officeart/2008/layout/LinedList"/>
    <dgm:cxn modelId="{69C5EDAC-3F90-624E-8B58-BA79AE1D88DE}" type="presParOf" srcId="{FF61271B-3204-F64A-81EF-AFEC9039EC29}" destId="{8A622D74-6FB7-D049-9314-7B37938E1D0D}" srcOrd="1" destOrd="0" presId="urn:microsoft.com/office/officeart/2008/layout/LinedList"/>
    <dgm:cxn modelId="{83562A4F-8488-6247-944D-72D98C0258B5}" type="presParOf" srcId="{9B5C3435-CF0D-794E-8D9F-A291F26FB81C}" destId="{8B7ABB9B-E70D-2843-86B4-3DA6862172B8}" srcOrd="4" destOrd="0" presId="urn:microsoft.com/office/officeart/2008/layout/LinedList"/>
    <dgm:cxn modelId="{99655A04-C146-9947-829E-2DF80A38C889}" type="presParOf" srcId="{9B5C3435-CF0D-794E-8D9F-A291F26FB81C}" destId="{ED0AD4FB-DBB2-454E-BE48-6F986A72E737}" srcOrd="5" destOrd="0" presId="urn:microsoft.com/office/officeart/2008/layout/LinedList"/>
    <dgm:cxn modelId="{3087B377-FB80-474E-ACD5-364DC9A49470}" type="presParOf" srcId="{ED0AD4FB-DBB2-454E-BE48-6F986A72E737}" destId="{713324A2-0F2E-F843-BB38-2FD399B8260C}" srcOrd="0" destOrd="0" presId="urn:microsoft.com/office/officeart/2008/layout/LinedList"/>
    <dgm:cxn modelId="{9496720C-5046-7F42-A36A-3D22204DC6DA}" type="presParOf" srcId="{ED0AD4FB-DBB2-454E-BE48-6F986A72E737}" destId="{0A196740-9EB0-BD4F-BBD7-644C5DCD7D63}" srcOrd="1" destOrd="0" presId="urn:microsoft.com/office/officeart/2008/layout/LinedList"/>
    <dgm:cxn modelId="{98BA7FDA-FEC8-B048-BDDA-F85A9B8DD5BF}" type="presParOf" srcId="{9B5C3435-CF0D-794E-8D9F-A291F26FB81C}" destId="{E76617E0-BB23-AC47-9D9D-6B9AE1B7BCF9}" srcOrd="6" destOrd="0" presId="urn:microsoft.com/office/officeart/2008/layout/LinedList"/>
    <dgm:cxn modelId="{743D2BE1-C9D5-DD41-9648-73A5DB675FE5}" type="presParOf" srcId="{9B5C3435-CF0D-794E-8D9F-A291F26FB81C}" destId="{B61E70BB-14E4-BE43-8464-A06A620F0926}" srcOrd="7" destOrd="0" presId="urn:microsoft.com/office/officeart/2008/layout/LinedList"/>
    <dgm:cxn modelId="{43B41613-1245-7D43-A51F-50F0E6E0CD4A}" type="presParOf" srcId="{B61E70BB-14E4-BE43-8464-A06A620F0926}" destId="{5F1781AD-6D4D-7E4D-86A3-7EE2A2289785}" srcOrd="0" destOrd="0" presId="urn:microsoft.com/office/officeart/2008/layout/LinedList"/>
    <dgm:cxn modelId="{6ADD012D-8DA0-D140-B883-BD6E7CB7F6D7}" type="presParOf" srcId="{B61E70BB-14E4-BE43-8464-A06A620F0926}" destId="{DB4AD6C0-4494-FD49-B8FD-DBEE66AAAA2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7657C-BC5C-E848-99ED-7E82EC288AA9}">
      <dsp:nvSpPr>
        <dsp:cNvPr id="0" name=""/>
        <dsp:cNvSpPr/>
      </dsp:nvSpPr>
      <dsp:spPr>
        <a:xfrm>
          <a:off x="0" y="0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CEE3D-F5EE-6F41-AFC4-D37C77835697}">
      <dsp:nvSpPr>
        <dsp:cNvPr id="0" name=""/>
        <dsp:cNvSpPr/>
      </dsp:nvSpPr>
      <dsp:spPr>
        <a:xfrm>
          <a:off x="0" y="0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Though newsy, not rigidly tied to the news. </a:t>
          </a:r>
        </a:p>
      </dsp:txBody>
      <dsp:txXfrm>
        <a:off x="0" y="0"/>
        <a:ext cx="4718785" cy="1382683"/>
      </dsp:txXfrm>
    </dsp:sp>
    <dsp:sp modelId="{C9DA50BD-F5C9-2B4D-9D6E-308B263FB69C}">
      <dsp:nvSpPr>
        <dsp:cNvPr id="0" name=""/>
        <dsp:cNvSpPr/>
      </dsp:nvSpPr>
      <dsp:spPr>
        <a:xfrm>
          <a:off x="0" y="1382683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7C7E8-EF9B-374C-B73E-DB09CB1BC8E2}">
      <dsp:nvSpPr>
        <dsp:cNvPr id="0" name=""/>
        <dsp:cNvSpPr/>
      </dsp:nvSpPr>
      <dsp:spPr>
        <a:xfrm>
          <a:off x="0" y="1382683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It usually touches on a bigger issue than just the obvious.</a:t>
          </a:r>
        </a:p>
      </dsp:txBody>
      <dsp:txXfrm>
        <a:off x="0" y="1382683"/>
        <a:ext cx="4718785" cy="1382683"/>
      </dsp:txXfrm>
    </dsp:sp>
    <dsp:sp modelId="{8B7ABB9B-E70D-2843-86B4-3DA6862172B8}">
      <dsp:nvSpPr>
        <dsp:cNvPr id="0" name=""/>
        <dsp:cNvSpPr/>
      </dsp:nvSpPr>
      <dsp:spPr>
        <a:xfrm>
          <a:off x="0" y="2765367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3324A2-0F2E-F843-BB38-2FD399B8260C}">
      <dsp:nvSpPr>
        <dsp:cNvPr id="0" name=""/>
        <dsp:cNvSpPr/>
      </dsp:nvSpPr>
      <dsp:spPr>
        <a:xfrm>
          <a:off x="0" y="2765367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It has a different structure.</a:t>
          </a:r>
        </a:p>
      </dsp:txBody>
      <dsp:txXfrm>
        <a:off x="0" y="2765367"/>
        <a:ext cx="4718785" cy="1382683"/>
      </dsp:txXfrm>
    </dsp:sp>
    <dsp:sp modelId="{E76617E0-BB23-AC47-9D9D-6B9AE1B7BCF9}">
      <dsp:nvSpPr>
        <dsp:cNvPr id="0" name=""/>
        <dsp:cNvSpPr/>
      </dsp:nvSpPr>
      <dsp:spPr>
        <a:xfrm>
          <a:off x="0" y="4148051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781AD-6D4D-7E4D-86A3-7EE2A2289785}">
      <dsp:nvSpPr>
        <dsp:cNvPr id="0" name=""/>
        <dsp:cNvSpPr/>
      </dsp:nvSpPr>
      <dsp:spPr>
        <a:xfrm>
          <a:off x="0" y="4148051"/>
          <a:ext cx="4718785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The storytelling is generally more creative.</a:t>
          </a:r>
        </a:p>
      </dsp:txBody>
      <dsp:txXfrm>
        <a:off x="0" y="4148051"/>
        <a:ext cx="4718785" cy="1382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762FA1-6855-FAF3-5797-390424C539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0B1FAD-4893-74E5-3432-96D8E43FB4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470CF0-F7E3-CAC1-4C57-B4D51D8A2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F72EF0-F9EE-5444-85D7-A81BDB2FBA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51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B9DFE2-7287-7EE8-94CA-E6612C4B8B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C4471E-F6E2-2562-BB11-2573DC13A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80FDAD-476B-D0B9-691C-19F21D4A4F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1794-70F1-0843-A8BD-192EB06B80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282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823992-5948-CA10-5768-EE2585FDF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6AE0A-812E-7EDA-15CE-B38D30A1A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12029E-0EC8-AA87-35A2-387F1EC1F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BC3771-E0F3-4343-BEF0-3597C359B7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70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D1FE99-82AA-93CA-54A8-D799E85E17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7B3FCB-D923-864F-C185-CF335EF4B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53E3A0-EAE2-406D-94A3-6027DD822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D01EF-9F10-5748-8A46-CE92687BA4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51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009EA7A-328B-0957-789B-73E83FC67B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F0D12A-35C8-0C92-8C3F-F5216C977A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ACFEEBD-C42B-903D-158D-D90B2942F7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73EB17-1A5A-874F-BFA2-31032947BA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91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8CF7D35-15B1-33B7-514D-3650A3AAA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1FA8E00-D079-7295-EC7E-7C896939D0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C1EBB5D-364B-A4E4-EEC9-2E75521D2A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CFB06-3512-7842-B7A6-2E88CABB9F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02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D6B5C3-2987-D794-60A5-7EBE8F303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2E5DB2B-0F2D-37A5-ABE2-99E7A91FA4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FB375AA-5344-6852-689E-E3983F033A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58A1E3-84CD-0C47-A4AE-993BFF0FE8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40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4F53B2-2AF5-9146-5A59-6EF189C3E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B66878-0410-BABA-CA9E-923AB0F129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A9205F-1799-0CA5-7DE2-0139F390EB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C8B29-1C90-2A44-A624-9A4358A1FD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44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0A2442-D780-2267-0998-228A54B615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37B89-2FD8-D34C-2954-FE70D12A50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494013-A57B-AACC-024C-0C16CA4BDF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38AA5-F6EA-3A41-BE2C-D79E3CC48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59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48AE-76C9-B53E-660B-8AF2567E4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08CF42-B225-EE93-A2E5-3E9DC80298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75594D-F9EE-AB72-7FB9-4EDB8F9B97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3D6C8-870B-1B44-B165-5ABD6301FA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68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0F9669-6A2A-0209-ADD3-C5F7AF6F33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300064-10AF-96A2-313B-49E4EAE277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37A795-EBEA-BC6B-18B5-9AF42DB41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63AEF-BA1D-294C-A8EF-B21CE6DBF7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69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DD15AFA-A448-98C3-8932-3DB05ED44A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793675D-972B-BD2E-2E79-C0649CCC7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9089AF8-3974-0749-6C89-0F15CCF8E9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AC80E6-EDBA-884F-49FA-177BCFC2F3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76C374-772D-BB36-ADFA-C5EB17D043E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AF5194-09E0-7F43-8E0C-DA60F5888E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legistar.council.nyc.gov/LegislationDetail.aspx?ID=7019728&amp;GUID=8AEB11B2-70A0-4258-BDF2-1CD2D516F3D4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1ACCE1C6-FB99-566B-C97B-005FB4B7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84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ea typeface="ＭＳ Ｐゴシック" panose="020B0600070205080204" pitchFamily="34" charset="-128"/>
              </a:rPr>
              <a:t>The Feature Story Deconstructed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52" name="Rectangle 14351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4" name="Freeform: Shape 14353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338" name="Title 1">
            <a:extLst>
              <a:ext uri="{FF2B5EF4-FFF2-40B4-BE49-F238E27FC236}">
                <a16:creationId xmlns:a16="http://schemas.microsoft.com/office/drawing/2014/main" id="{8632455C-E22F-2077-52F8-5D5EAE4E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How else is a feature story different from a news story?</a:t>
            </a:r>
          </a:p>
        </p:txBody>
      </p:sp>
      <p:graphicFrame>
        <p:nvGraphicFramePr>
          <p:cNvPr id="14341" name="Content Placeholder 2">
            <a:extLst>
              <a:ext uri="{FF2B5EF4-FFF2-40B4-BE49-F238E27FC236}">
                <a16:creationId xmlns:a16="http://schemas.microsoft.com/office/drawing/2014/main" id="{328D652B-157A-D80A-9526-301687A374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277694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8" name="Rectangle 1536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Title 3">
            <a:extLst>
              <a:ext uri="{FF2B5EF4-FFF2-40B4-BE49-F238E27FC236}">
                <a16:creationId xmlns:a16="http://schemas.microsoft.com/office/drawing/2014/main" id="{89ACF765-581F-5F11-2038-CBA9D494B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altLang="en-US" sz="4200">
                <a:ea typeface="ＭＳ Ｐゴシック" panose="020B0600070205080204" pitchFamily="34" charset="-128"/>
              </a:rPr>
              <a:t>This is the news…</a:t>
            </a:r>
          </a:p>
        </p:txBody>
      </p:sp>
      <p:sp>
        <p:nvSpPr>
          <p:cNvPr id="15363" name="Subtitle 6">
            <a:extLst>
              <a:ext uri="{FF2B5EF4-FFF2-40B4-BE49-F238E27FC236}">
                <a16:creationId xmlns:a16="http://schemas.microsoft.com/office/drawing/2014/main" id="{54FE7D07-1DFC-379A-1D68-DECF7D780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5" y="4872922"/>
            <a:ext cx="2949980" cy="1208141"/>
          </a:xfrm>
        </p:spPr>
        <p:txBody>
          <a:bodyPr>
            <a:normAutofit/>
          </a:bodyPr>
          <a:lstStyle/>
          <a:p>
            <a:pPr algn="l"/>
            <a:r>
              <a:rPr lang="en-US" sz="1700" b="0" i="0" u="none" strike="noStrike">
                <a:effectLst/>
                <a:latin typeface="nyt-cheltenham"/>
              </a:rPr>
              <a:t>Single Women Own More Homes Than Single Men</a:t>
            </a:r>
          </a:p>
          <a:p>
            <a:pPr algn="l"/>
            <a:endParaRPr lang="en-US" altLang="en-US" sz="1700">
              <a:ea typeface="ＭＳ Ｐゴシック" panose="020B0600070205080204" pitchFamily="34" charset="-128"/>
            </a:endParaRPr>
          </a:p>
        </p:txBody>
      </p:sp>
      <p:sp>
        <p:nvSpPr>
          <p:cNvPr id="15370" name="Rectangle 1536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72" name="Rectangle 1537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F667771D-09F1-F3F5-EF58-A29F190D1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456" y="1177513"/>
            <a:ext cx="5134772" cy="43517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row of samples for medical testing">
            <a:extLst>
              <a:ext uri="{FF2B5EF4-FFF2-40B4-BE49-F238E27FC236}">
                <a16:creationId xmlns:a16="http://schemas.microsoft.com/office/drawing/2014/main" id="{3A3C4257-F1C8-0A59-41B3-430D524092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80" r="9881"/>
          <a:stretch/>
        </p:blipFill>
        <p:spPr>
          <a:xfrm>
            <a:off x="20" y="1"/>
            <a:ext cx="3039386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2395728"/>
            <a:ext cx="3182691" cy="18288"/>
          </a:xfrm>
          <a:custGeom>
            <a:avLst/>
            <a:gdLst>
              <a:gd name="connsiteX0" fmla="*/ 0 w 3182691"/>
              <a:gd name="connsiteY0" fmla="*/ 0 h 18288"/>
              <a:gd name="connsiteX1" fmla="*/ 636538 w 3182691"/>
              <a:gd name="connsiteY1" fmla="*/ 0 h 18288"/>
              <a:gd name="connsiteX2" fmla="*/ 1273076 w 3182691"/>
              <a:gd name="connsiteY2" fmla="*/ 0 h 18288"/>
              <a:gd name="connsiteX3" fmla="*/ 1909615 w 3182691"/>
              <a:gd name="connsiteY3" fmla="*/ 0 h 18288"/>
              <a:gd name="connsiteX4" fmla="*/ 2482499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609807 w 3182691"/>
              <a:gd name="connsiteY7" fmla="*/ 18288 h 18288"/>
              <a:gd name="connsiteX8" fmla="*/ 2068749 w 3182691"/>
              <a:gd name="connsiteY8" fmla="*/ 18288 h 18288"/>
              <a:gd name="connsiteX9" fmla="*/ 1432211 w 3182691"/>
              <a:gd name="connsiteY9" fmla="*/ 18288 h 18288"/>
              <a:gd name="connsiteX10" fmla="*/ 859327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  <a:gd name="connsiteX0" fmla="*/ 0 w 3182691"/>
              <a:gd name="connsiteY0" fmla="*/ 0 h 18288"/>
              <a:gd name="connsiteX1" fmla="*/ 572884 w 3182691"/>
              <a:gd name="connsiteY1" fmla="*/ 0 h 18288"/>
              <a:gd name="connsiteX2" fmla="*/ 1113942 w 3182691"/>
              <a:gd name="connsiteY2" fmla="*/ 0 h 18288"/>
              <a:gd name="connsiteX3" fmla="*/ 1686826 w 3182691"/>
              <a:gd name="connsiteY3" fmla="*/ 0 h 18288"/>
              <a:gd name="connsiteX4" fmla="*/ 2323364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546153 w 3182691"/>
              <a:gd name="connsiteY7" fmla="*/ 18288 h 18288"/>
              <a:gd name="connsiteX8" fmla="*/ 1845961 w 3182691"/>
              <a:gd name="connsiteY8" fmla="*/ 18288 h 18288"/>
              <a:gd name="connsiteX9" fmla="*/ 1304903 w 3182691"/>
              <a:gd name="connsiteY9" fmla="*/ 18288 h 18288"/>
              <a:gd name="connsiteX10" fmla="*/ 604711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6402" y="-9774"/>
                  <a:pt x="1016900" y="-17532"/>
                  <a:pt x="1273076" y="0"/>
                </a:cubicBezTo>
                <a:cubicBezTo>
                  <a:pt x="1519343" y="-34410"/>
                  <a:pt x="1705438" y="-53754"/>
                  <a:pt x="1909615" y="0"/>
                </a:cubicBezTo>
                <a:cubicBezTo>
                  <a:pt x="2120433" y="2855"/>
                  <a:pt x="2209200" y="-17463"/>
                  <a:pt x="2482499" y="0"/>
                </a:cubicBezTo>
                <a:cubicBezTo>
                  <a:pt x="2733571" y="54170"/>
                  <a:pt x="2997997" y="-48885"/>
                  <a:pt x="3182691" y="0"/>
                </a:cubicBezTo>
                <a:cubicBezTo>
                  <a:pt x="3182657" y="4844"/>
                  <a:pt x="3182281" y="11009"/>
                  <a:pt x="3182691" y="18288"/>
                </a:cubicBezTo>
                <a:cubicBezTo>
                  <a:pt x="2941063" y="3169"/>
                  <a:pt x="2872422" y="16194"/>
                  <a:pt x="2609807" y="18288"/>
                </a:cubicBezTo>
                <a:cubicBezTo>
                  <a:pt x="2341801" y="10032"/>
                  <a:pt x="2328606" y="28832"/>
                  <a:pt x="2068749" y="18288"/>
                </a:cubicBezTo>
                <a:cubicBezTo>
                  <a:pt x="1813820" y="1121"/>
                  <a:pt x="1714804" y="37605"/>
                  <a:pt x="1432211" y="18288"/>
                </a:cubicBezTo>
                <a:cubicBezTo>
                  <a:pt x="1164810" y="-27006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3084" y="-23531"/>
                  <a:pt x="399010" y="-30989"/>
                  <a:pt x="572884" y="0"/>
                </a:cubicBezTo>
                <a:cubicBezTo>
                  <a:pt x="745196" y="46048"/>
                  <a:pt x="956262" y="22379"/>
                  <a:pt x="1113942" y="0"/>
                </a:cubicBezTo>
                <a:cubicBezTo>
                  <a:pt x="1345494" y="6575"/>
                  <a:pt x="1537971" y="57434"/>
                  <a:pt x="1686826" y="0"/>
                </a:cubicBezTo>
                <a:cubicBezTo>
                  <a:pt x="1847487" y="-5870"/>
                  <a:pt x="2194651" y="-1232"/>
                  <a:pt x="2323364" y="0"/>
                </a:cubicBezTo>
                <a:cubicBezTo>
                  <a:pt x="2488731" y="36406"/>
                  <a:pt x="2902092" y="-40336"/>
                  <a:pt x="3182691" y="0"/>
                </a:cubicBezTo>
                <a:cubicBezTo>
                  <a:pt x="3182166" y="5049"/>
                  <a:pt x="3182884" y="12044"/>
                  <a:pt x="3182691" y="18288"/>
                </a:cubicBezTo>
                <a:cubicBezTo>
                  <a:pt x="3012562" y="-37820"/>
                  <a:pt x="2765408" y="35618"/>
                  <a:pt x="2546153" y="18288"/>
                </a:cubicBezTo>
                <a:cubicBezTo>
                  <a:pt x="2331952" y="13878"/>
                  <a:pt x="2142129" y="19805"/>
                  <a:pt x="1845961" y="18288"/>
                </a:cubicBezTo>
                <a:cubicBezTo>
                  <a:pt x="1537526" y="31994"/>
                  <a:pt x="1468653" y="-6175"/>
                  <a:pt x="1304903" y="18288"/>
                </a:cubicBezTo>
                <a:cubicBezTo>
                  <a:pt x="1191987" y="26138"/>
                  <a:pt x="927061" y="14626"/>
                  <a:pt x="604711" y="18288"/>
                </a:cubicBezTo>
                <a:cubicBezTo>
                  <a:pt x="273947" y="45577"/>
                  <a:pt x="111622" y="-2455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1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38014" y="3247"/>
                  <a:pt x="1005059" y="8075"/>
                  <a:pt x="1273076" y="0"/>
                </a:cubicBezTo>
                <a:cubicBezTo>
                  <a:pt x="1555121" y="-15110"/>
                  <a:pt x="1674116" y="-4878"/>
                  <a:pt x="1909615" y="0"/>
                </a:cubicBezTo>
                <a:cubicBezTo>
                  <a:pt x="2127874" y="21642"/>
                  <a:pt x="2229467" y="-10228"/>
                  <a:pt x="2482499" y="0"/>
                </a:cubicBezTo>
                <a:cubicBezTo>
                  <a:pt x="2772379" y="28915"/>
                  <a:pt x="3003217" y="-43687"/>
                  <a:pt x="3182691" y="0"/>
                </a:cubicBezTo>
                <a:cubicBezTo>
                  <a:pt x="3183005" y="4158"/>
                  <a:pt x="3181712" y="12539"/>
                  <a:pt x="3182691" y="18288"/>
                </a:cubicBezTo>
                <a:cubicBezTo>
                  <a:pt x="2948637" y="17089"/>
                  <a:pt x="2873728" y="22327"/>
                  <a:pt x="2609807" y="18288"/>
                </a:cubicBezTo>
                <a:cubicBezTo>
                  <a:pt x="2342839" y="11870"/>
                  <a:pt x="2331621" y="30535"/>
                  <a:pt x="2068749" y="18288"/>
                </a:cubicBezTo>
                <a:cubicBezTo>
                  <a:pt x="1813814" y="-7352"/>
                  <a:pt x="1700576" y="36739"/>
                  <a:pt x="1432211" y="18288"/>
                </a:cubicBezTo>
                <a:cubicBezTo>
                  <a:pt x="1148444" y="-27053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1"/>
                      <a:gd name="connsiteY0" fmla="*/ 0 h 18288"/>
                      <a:gd name="connsiteX1" fmla="*/ 636538 w 3182691"/>
                      <a:gd name="connsiteY1" fmla="*/ 0 h 18288"/>
                      <a:gd name="connsiteX2" fmla="*/ 1273076 w 3182691"/>
                      <a:gd name="connsiteY2" fmla="*/ 0 h 18288"/>
                      <a:gd name="connsiteX3" fmla="*/ 1909615 w 3182691"/>
                      <a:gd name="connsiteY3" fmla="*/ 0 h 18288"/>
                      <a:gd name="connsiteX4" fmla="*/ 2482499 w 3182691"/>
                      <a:gd name="connsiteY4" fmla="*/ 0 h 18288"/>
                      <a:gd name="connsiteX5" fmla="*/ 3182691 w 3182691"/>
                      <a:gd name="connsiteY5" fmla="*/ 0 h 18288"/>
                      <a:gd name="connsiteX6" fmla="*/ 3182691 w 3182691"/>
                      <a:gd name="connsiteY6" fmla="*/ 18288 h 18288"/>
                      <a:gd name="connsiteX7" fmla="*/ 2609807 w 3182691"/>
                      <a:gd name="connsiteY7" fmla="*/ 18288 h 18288"/>
                      <a:gd name="connsiteX8" fmla="*/ 2068749 w 3182691"/>
                      <a:gd name="connsiteY8" fmla="*/ 18288 h 18288"/>
                      <a:gd name="connsiteX9" fmla="*/ 1432211 w 3182691"/>
                      <a:gd name="connsiteY9" fmla="*/ 18288 h 18288"/>
                      <a:gd name="connsiteX10" fmla="*/ 859327 w 3182691"/>
                      <a:gd name="connsiteY10" fmla="*/ 18288 h 18288"/>
                      <a:gd name="connsiteX11" fmla="*/ 0 w 3182691"/>
                      <a:gd name="connsiteY11" fmla="*/ 18288 h 18288"/>
                      <a:gd name="connsiteX12" fmla="*/ 0 w 3182691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1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13406" y="3458"/>
                          <a:pt x="1273076" y="0"/>
                        </a:cubicBezTo>
                        <a:cubicBezTo>
                          <a:pt x="1532746" y="-3458"/>
                          <a:pt x="1697408" y="-16840"/>
                          <a:pt x="1909615" y="0"/>
                        </a:cubicBezTo>
                        <a:cubicBezTo>
                          <a:pt x="2121822" y="16840"/>
                          <a:pt x="2213494" y="-18555"/>
                          <a:pt x="2482499" y="0"/>
                        </a:cubicBezTo>
                        <a:cubicBezTo>
                          <a:pt x="2751504" y="18555"/>
                          <a:pt x="3004132" y="-28750"/>
                          <a:pt x="3182691" y="0"/>
                        </a:cubicBezTo>
                        <a:cubicBezTo>
                          <a:pt x="3183133" y="4516"/>
                          <a:pt x="3181864" y="12266"/>
                          <a:pt x="3182691" y="18288"/>
                        </a:cubicBezTo>
                        <a:cubicBezTo>
                          <a:pt x="2947041" y="16687"/>
                          <a:pt x="2875741" y="22937"/>
                          <a:pt x="2609807" y="18288"/>
                        </a:cubicBezTo>
                        <a:cubicBezTo>
                          <a:pt x="2343873" y="13639"/>
                          <a:pt x="2331203" y="31729"/>
                          <a:pt x="2068749" y="18288"/>
                        </a:cubicBezTo>
                        <a:cubicBezTo>
                          <a:pt x="1806295" y="4847"/>
                          <a:pt x="1713773" y="47088"/>
                          <a:pt x="1432211" y="18288"/>
                        </a:cubicBezTo>
                        <a:cubicBezTo>
                          <a:pt x="1150649" y="-10512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1" h="18288" stroke="0" extrusionOk="0">
                        <a:moveTo>
                          <a:pt x="0" y="0"/>
                        </a:moveTo>
                        <a:cubicBezTo>
                          <a:pt x="247695" y="-19360"/>
                          <a:pt x="392581" y="-28596"/>
                          <a:pt x="572884" y="0"/>
                        </a:cubicBezTo>
                        <a:cubicBezTo>
                          <a:pt x="753187" y="28596"/>
                          <a:pt x="922042" y="4121"/>
                          <a:pt x="1113942" y="0"/>
                        </a:cubicBezTo>
                        <a:cubicBezTo>
                          <a:pt x="1305842" y="-4121"/>
                          <a:pt x="1501806" y="28092"/>
                          <a:pt x="1686826" y="0"/>
                        </a:cubicBezTo>
                        <a:cubicBezTo>
                          <a:pt x="1871846" y="-28092"/>
                          <a:pt x="2170181" y="-20672"/>
                          <a:pt x="2323364" y="0"/>
                        </a:cubicBezTo>
                        <a:cubicBezTo>
                          <a:pt x="2476547" y="20672"/>
                          <a:pt x="2919163" y="6097"/>
                          <a:pt x="3182691" y="0"/>
                        </a:cubicBezTo>
                        <a:cubicBezTo>
                          <a:pt x="3183268" y="4624"/>
                          <a:pt x="3183510" y="11191"/>
                          <a:pt x="3182691" y="18288"/>
                        </a:cubicBezTo>
                        <a:cubicBezTo>
                          <a:pt x="3026064" y="-10849"/>
                          <a:pt x="2775005" y="23067"/>
                          <a:pt x="2546153" y="18288"/>
                        </a:cubicBezTo>
                        <a:cubicBezTo>
                          <a:pt x="2317301" y="13509"/>
                          <a:pt x="2164351" y="-9884"/>
                          <a:pt x="1845961" y="18288"/>
                        </a:cubicBezTo>
                        <a:cubicBezTo>
                          <a:pt x="1527571" y="46460"/>
                          <a:pt x="1455006" y="5824"/>
                          <a:pt x="1304903" y="18288"/>
                        </a:cubicBezTo>
                        <a:cubicBezTo>
                          <a:pt x="1154800" y="30752"/>
                          <a:pt x="942107" y="-12056"/>
                          <a:pt x="604711" y="18288"/>
                        </a:cubicBezTo>
                        <a:cubicBezTo>
                          <a:pt x="267315" y="48632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CF477-4055-E2F0-02E5-674F3A001139}"/>
              </a:ext>
            </a:extLst>
          </p:cNvPr>
          <p:cNvSpPr txBox="1"/>
          <p:nvPr/>
        </p:nvSpPr>
        <p:spPr>
          <a:xfrm>
            <a:off x="3490722" y="2706624"/>
            <a:ext cx="5170932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600" b="1" i="0" dirty="0">
                <a:effectLst/>
                <a:latin typeface="+mn-lt"/>
                <a:ea typeface="+mn-ea"/>
              </a:rPr>
              <a:t>Half of black gay men and a quarter of Latino gay men projected to be diagnosed within their lifetime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0" i="0" dirty="0">
              <a:effectLst/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  <a:latin typeface="+mn-lt"/>
                <a:ea typeface="+mn-ea"/>
              </a:rPr>
              <a:t>If current HIV diagnoses rates persist, about 1 in 2 black men who have sex with men (MSM) and 1 in 4 Latino MSM in the United States will be diagnosed with HIV during their lifetime, according to a new analysis by researchers at the Centers for Disease Control and Prevention (CDC). The study, presented today at the Conference on Retroviruses and Opportunistic Infections in Boston</a:t>
            </a:r>
            <a:r>
              <a:rPr lang="en-US" sz="1600" b="0" i="1" dirty="0">
                <a:effectLst/>
                <a:latin typeface="+mn-lt"/>
                <a:ea typeface="+mn-ea"/>
              </a:rPr>
              <a:t>, </a:t>
            </a:r>
            <a:r>
              <a:rPr lang="en-US" sz="1600" b="0" i="0" dirty="0">
                <a:effectLst/>
                <a:latin typeface="+mn-lt"/>
                <a:ea typeface="+mn-ea"/>
              </a:rPr>
              <a:t>provides the first-ever comprehensive national estimates of the lifetime risk of an HIV diagnosis for several key populations at risk and in every state.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1E6767-150B-B4A6-E109-75FACD369D3C}"/>
              </a:ext>
            </a:extLst>
          </p:cNvPr>
          <p:cNvSpPr txBox="1"/>
          <p:nvPr/>
        </p:nvSpPr>
        <p:spPr>
          <a:xfrm>
            <a:off x="3321934" y="509286"/>
            <a:ext cx="2483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This is the news…</a:t>
            </a:r>
          </a:p>
        </p:txBody>
      </p:sp>
    </p:spTree>
    <p:extLst>
      <p:ext uri="{BB962C8B-B14F-4D97-AF65-F5344CB8AC3E}">
        <p14:creationId xmlns:p14="http://schemas.microsoft.com/office/powerpoint/2010/main" val="134009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656841-3D8D-9ACB-CD61-4DF45BC9CB54}"/>
              </a:ext>
            </a:extLst>
          </p:cNvPr>
          <p:cNvSpPr txBox="1"/>
          <p:nvPr/>
        </p:nvSpPr>
        <p:spPr>
          <a:xfrm>
            <a:off x="473202" y="2660904"/>
            <a:ext cx="3614166" cy="35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latin typeface="+mn-lt"/>
                <a:ea typeface="+mn-ea"/>
              </a:rPr>
              <a:t>This is the feature…</a:t>
            </a:r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4D903DF8-20C0-7848-BC7D-4C4D548BA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7260" y="487060"/>
            <a:ext cx="4706112" cy="572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9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2" name="Rectangle 1639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Title 1">
            <a:extLst>
              <a:ext uri="{FF2B5EF4-FFF2-40B4-BE49-F238E27FC236}">
                <a16:creationId xmlns:a16="http://schemas.microsoft.com/office/drawing/2014/main" id="{69B256E9-BF2F-687A-E083-A51592051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161" y="639193"/>
            <a:ext cx="2678858" cy="3573516"/>
          </a:xfrm>
        </p:spPr>
        <p:txBody>
          <a:bodyPr>
            <a:normAutofit/>
          </a:bodyPr>
          <a:lstStyle/>
          <a:p>
            <a:pPr algn="l"/>
            <a:r>
              <a:rPr lang="en-US" altLang="en-US" sz="4800">
                <a:ea typeface="ＭＳ Ｐゴシック" panose="020B0600070205080204" pitchFamily="34" charset="-128"/>
              </a:rPr>
              <a:t>This is a feature…</a:t>
            </a:r>
          </a:p>
        </p:txBody>
      </p:sp>
      <p:sp>
        <p:nvSpPr>
          <p:cNvPr id="16387" name="Subtitle 3">
            <a:extLst>
              <a:ext uri="{FF2B5EF4-FFF2-40B4-BE49-F238E27FC236}">
                <a16:creationId xmlns:a16="http://schemas.microsoft.com/office/drawing/2014/main" id="{FED0D10A-52BD-954E-AE31-E778572D7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161" y="4631161"/>
            <a:ext cx="2678858" cy="1559327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300" b="1" i="0" u="none" strike="noStrike">
                <a:effectLst/>
                <a:latin typeface="Postoni"/>
              </a:rPr>
              <a:t>More single women than men buy homes. That doesn’t mean it’s easy.</a:t>
            </a:r>
          </a:p>
          <a:p>
            <a:pPr algn="l">
              <a:lnSpc>
                <a:spcPct val="90000"/>
              </a:lnSpc>
            </a:pPr>
            <a:r>
              <a:rPr lang="en-US" sz="1300" b="0" i="0" u="none" strike="noStrike">
                <a:effectLst/>
                <a:latin typeface="Franklin"/>
              </a:rPr>
              <a:t>From competing against couples to dealing with biased real estate agents and contractors, these are the tales of navigating the housing market alone</a:t>
            </a:r>
          </a:p>
          <a:p>
            <a:pPr algn="l">
              <a:lnSpc>
                <a:spcPct val="90000"/>
              </a:lnSpc>
            </a:pPr>
            <a:endParaRPr lang="en-US" altLang="en-US" sz="1300">
              <a:ea typeface="ＭＳ Ｐゴシック" panose="020B0600070205080204" pitchFamily="34" charset="-128"/>
            </a:endParaRPr>
          </a:p>
        </p:txBody>
      </p:sp>
      <p:sp>
        <p:nvSpPr>
          <p:cNvPr id="1639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holding up a picture of a house&#10;&#10;Description automatically generated">
            <a:extLst>
              <a:ext uri="{FF2B5EF4-FFF2-40B4-BE49-F238E27FC236}">
                <a16:creationId xmlns:a16="http://schemas.microsoft.com/office/drawing/2014/main" id="{6246AD77-68A2-5741-81CF-C27010EDD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722" y="1616139"/>
            <a:ext cx="5410962" cy="35982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n honor of the late Maya Angelou - I've learned that people will forget  what you said, people will forget what you did, but people will never  forget how you made them">
            <a:extLst>
              <a:ext uri="{FF2B5EF4-FFF2-40B4-BE49-F238E27FC236}">
                <a16:creationId xmlns:a16="http://schemas.microsoft.com/office/drawing/2014/main" id="{57556C8E-889F-F8D1-A4F0-8D6F2186D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862902"/>
            <a:ext cx="8178799" cy="513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3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F91581-BFD5-0634-3DFE-E95540E4F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33" name="Rectangle 1743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435" name="Rectangle 1743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37" name="Rectangle 1743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39" name="Rectangle 1743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41" name="Rectangle 1744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43" name="Freeform: Shape 1744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445" name="Rectangle 1744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516D79-9AFD-A18F-9AF9-267BAC351712}"/>
              </a:ext>
            </a:extLst>
          </p:cNvPr>
          <p:cNvSpPr txBox="1"/>
          <p:nvPr/>
        </p:nvSpPr>
        <p:spPr>
          <a:xfrm>
            <a:off x="350041" y="586855"/>
            <a:ext cx="2401025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Parts of a news story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F5B87BE-028C-6386-D914-26C9B69B4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7694" y="649480"/>
            <a:ext cx="4916510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14300" indent="0" eaLnBrk="1" hangingPunct="1">
              <a:lnSpc>
                <a:spcPct val="90000"/>
              </a:lnSpc>
              <a:buNone/>
            </a:pPr>
            <a:r>
              <a:rPr lang="en-US" altLang="en-US" sz="2800" kern="1200" dirty="0">
                <a:ea typeface="+mn-ea"/>
                <a:cs typeface="+mn-cs"/>
              </a:rPr>
              <a:t>Headline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endParaRPr lang="en-US" altLang="en-US" sz="2800" kern="1200" dirty="0">
              <a:ea typeface="+mn-ea"/>
              <a:cs typeface="+mn-cs"/>
            </a:endParaRPr>
          </a:p>
          <a:p>
            <a:pPr marL="114300" indent="0" eaLnBrk="1" hangingPunct="1">
              <a:lnSpc>
                <a:spcPct val="90000"/>
              </a:lnSpc>
              <a:buNone/>
            </a:pPr>
            <a:r>
              <a:rPr lang="en-US" altLang="en-US" sz="2800" kern="1200" dirty="0">
                <a:ea typeface="+mn-ea"/>
                <a:cs typeface="+mn-cs"/>
              </a:rPr>
              <a:t>Lede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endParaRPr lang="en-US" altLang="en-US" sz="2800" kern="1200" dirty="0">
              <a:ea typeface="+mn-ea"/>
              <a:cs typeface="+mn-cs"/>
            </a:endParaRPr>
          </a:p>
          <a:p>
            <a:pPr marL="114300" indent="0" eaLnBrk="1" hangingPunct="1">
              <a:lnSpc>
                <a:spcPct val="90000"/>
              </a:lnSpc>
              <a:buNone/>
            </a:pPr>
            <a:r>
              <a:rPr lang="en-US" altLang="en-US" sz="2800" kern="1200" dirty="0">
                <a:ea typeface="+mn-ea"/>
                <a:cs typeface="+mn-cs"/>
              </a:rPr>
              <a:t>Body, which includes elaboration, reaction quotes that support the sides of the story--if there are sides.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endParaRPr lang="en-US" altLang="en-US" sz="2800" kern="1200" dirty="0">
              <a:ea typeface="+mn-ea"/>
              <a:cs typeface="+mn-cs"/>
            </a:endParaRPr>
          </a:p>
          <a:p>
            <a:pPr marL="114300" indent="0" eaLnBrk="1" hangingPunct="1">
              <a:lnSpc>
                <a:spcPct val="90000"/>
              </a:lnSpc>
              <a:buNone/>
            </a:pPr>
            <a:r>
              <a:rPr lang="en-US" altLang="en-US" sz="2800" kern="1200" dirty="0">
                <a:ea typeface="+mn-ea"/>
                <a:cs typeface="+mn-cs"/>
              </a:rPr>
              <a:t>Ending, kicker </a:t>
            </a:r>
          </a:p>
        </p:txBody>
      </p:sp>
    </p:spTree>
    <p:extLst>
      <p:ext uri="{BB962C8B-B14F-4D97-AF65-F5344CB8AC3E}">
        <p14:creationId xmlns:p14="http://schemas.microsoft.com/office/powerpoint/2010/main" val="274008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6" name="Rectangle 17415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4293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8" name="Rectangle 17417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3125451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487A30AB-FF3F-E145-30EC-9F06B9E66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5125" y="591344"/>
            <a:ext cx="2400300" cy="5585619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The parts of a feature story</a:t>
            </a:r>
          </a:p>
        </p:txBody>
      </p:sp>
      <p:sp>
        <p:nvSpPr>
          <p:cNvPr id="17420" name="Arc 1741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7722CBC-028A-4981-BDDF-14BDC060F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Headline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Lede</a:t>
            </a:r>
          </a:p>
          <a:p>
            <a:r>
              <a:rPr lang="en-US" altLang="en-US" dirty="0">
                <a:highlight>
                  <a:srgbClr val="FFFF00"/>
                </a:highlight>
                <a:ea typeface="ＭＳ Ｐゴシック" panose="020B0600070205080204" pitchFamily="34" charset="-128"/>
              </a:rPr>
              <a:t>Nut graph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Body, which includes elaboration, reaction quotes that support the sides of the story--if there are sides.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Ending, conclusion, kicker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0" name="Rectangle 1843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2" name="Freeform: Shape 1844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84F1720F-8190-06BC-ACE5-67969CDA8F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125" y="1153572"/>
            <a:ext cx="24003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Story lede</a:t>
            </a:r>
            <a:endParaRPr lang="en-US" altLang="en-US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444" name="Arc 1844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5DE6509-36A8-536E-5916-E9144363EFD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000" kern="1200" dirty="0">
                <a:ea typeface="+mn-ea"/>
                <a:cs typeface="+mn-cs"/>
              </a:rPr>
              <a:t>Story </a:t>
            </a:r>
            <a:r>
              <a:rPr lang="en-US" altLang="en-US" sz="3000" kern="1200" dirty="0" err="1">
                <a:ea typeface="+mn-ea"/>
                <a:cs typeface="+mn-cs"/>
              </a:rPr>
              <a:t>ledes</a:t>
            </a:r>
            <a:r>
              <a:rPr lang="en-US" altLang="en-US" sz="3000" kern="1200" dirty="0">
                <a:ea typeface="+mn-ea"/>
                <a:cs typeface="+mn-cs"/>
              </a:rPr>
              <a:t> can be one paragraph or a few </a:t>
            </a:r>
          </a:p>
          <a:p>
            <a:pPr indent="-2286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000" kern="1200" dirty="0">
                <a:ea typeface="+mn-ea"/>
                <a:cs typeface="+mn-cs"/>
              </a:rPr>
              <a:t>Unlike the “just the facts” news </a:t>
            </a:r>
            <a:r>
              <a:rPr lang="en-US" altLang="en-US" sz="3000" kern="1200" dirty="0" err="1">
                <a:ea typeface="+mn-ea"/>
                <a:cs typeface="+mn-cs"/>
              </a:rPr>
              <a:t>lede</a:t>
            </a:r>
            <a:r>
              <a:rPr lang="en-US" altLang="en-US" sz="3000" kern="1200" dirty="0">
                <a:ea typeface="+mn-ea"/>
                <a:cs typeface="+mn-cs"/>
              </a:rPr>
              <a:t>, the soft </a:t>
            </a:r>
            <a:r>
              <a:rPr lang="en-US" altLang="en-US" sz="3000" kern="1200" dirty="0" err="1">
                <a:ea typeface="+mn-ea"/>
                <a:cs typeface="+mn-cs"/>
              </a:rPr>
              <a:t>lede</a:t>
            </a:r>
            <a:r>
              <a:rPr lang="en-US" altLang="en-US" sz="3000" kern="1200" dirty="0">
                <a:ea typeface="+mn-ea"/>
                <a:cs typeface="+mn-cs"/>
              </a:rPr>
              <a:t> is generally descriptive and teases the reader</a:t>
            </a:r>
          </a:p>
          <a:p>
            <a:pPr indent="-2286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000" kern="1200" dirty="0">
                <a:ea typeface="+mn-ea"/>
                <a:cs typeface="+mn-cs"/>
              </a:rPr>
              <a:t>Doesn’t have the “</a:t>
            </a:r>
            <a:r>
              <a:rPr lang="en-US" altLang="en-US" sz="3000" kern="1200" dirty="0" err="1">
                <a:ea typeface="+mn-ea"/>
                <a:cs typeface="+mn-cs"/>
              </a:rPr>
              <a:t>ws</a:t>
            </a:r>
            <a:r>
              <a:rPr lang="en-US" altLang="en-US" sz="3000" kern="1200" dirty="0">
                <a:ea typeface="+mn-ea"/>
                <a:cs typeface="+mn-cs"/>
              </a:rPr>
              <a:t>”</a:t>
            </a:r>
          </a:p>
          <a:p>
            <a:pPr indent="-2286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000" kern="1200" dirty="0">
                <a:ea typeface="+mn-ea"/>
                <a:cs typeface="+mn-cs"/>
              </a:rPr>
              <a:t>Often focuses on a person who offers an example of the larger point of the story</a:t>
            </a:r>
          </a:p>
          <a:p>
            <a:pPr indent="-2286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000" kern="1200" dirty="0">
                <a:ea typeface="+mn-ea"/>
                <a:cs typeface="+mn-cs"/>
              </a:rPr>
              <a:t>Most magazine articles use story </a:t>
            </a:r>
            <a:r>
              <a:rPr lang="en-US" altLang="en-US" sz="3000" kern="1200" dirty="0" err="1">
                <a:ea typeface="+mn-ea"/>
                <a:cs typeface="+mn-cs"/>
              </a:rPr>
              <a:t>ledes</a:t>
            </a:r>
            <a:endParaRPr lang="en-US" altLang="en-US" sz="3000" kern="1200" dirty="0">
              <a:ea typeface="+mn-ea"/>
              <a:cs typeface="+mn-cs"/>
            </a:endParaRPr>
          </a:p>
          <a:p>
            <a:pPr indent="-2286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3000" kern="1200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4" name="Rectangle 19463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6" name="Oval 1946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544" y="847600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AEAAA10D-BE22-90FB-6612-9A66B3A0E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1958" y="1233241"/>
            <a:ext cx="2430380" cy="4064628"/>
          </a:xfrm>
        </p:spPr>
        <p:txBody>
          <a:bodyPr>
            <a:normAutofit/>
          </a:bodyPr>
          <a:lstStyle/>
          <a:p>
            <a:r>
              <a:rPr lang="en-US" altLang="en-US" sz="4100" b="1">
                <a:solidFill>
                  <a:srgbClr val="FFFFFF"/>
                </a:solidFill>
                <a:ea typeface="ＭＳ Ｐゴシック" panose="020B0600070205080204" pitchFamily="34" charset="-128"/>
              </a:rPr>
              <a:t>Nut graph</a:t>
            </a:r>
            <a:r>
              <a:rPr lang="en-US" altLang="en-US" sz="4100">
                <a:solidFill>
                  <a:srgbClr val="FFFFFF"/>
                </a:solidFill>
                <a:ea typeface="ＭＳ Ｐゴシック" panose="020B0600070205080204" pitchFamily="34" charset="-128"/>
              </a:rPr>
              <a:t>, sometimes called billboard</a:t>
            </a:r>
          </a:p>
        </p:txBody>
      </p:sp>
      <p:sp>
        <p:nvSpPr>
          <p:cNvPr id="19468" name="Freeform: Shape 19467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470" name="Freeform: Shape 19469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72" name="Freeform: Shape 19471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924F9FA-4A83-7739-9B2E-5837CF1F7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820880"/>
            <a:ext cx="3943349" cy="48893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700">
                <a:ea typeface="ＭＳ Ｐゴシック" panose="020B0600070205080204" pitchFamily="34" charset="-128"/>
              </a:rPr>
              <a:t>Nut graph is a paragraph (or two) that explains what the story is about.</a:t>
            </a:r>
          </a:p>
          <a:p>
            <a:pPr>
              <a:lnSpc>
                <a:spcPct val="90000"/>
              </a:lnSpc>
            </a:pPr>
            <a:r>
              <a:rPr lang="en-US" altLang="en-US" sz="2700">
                <a:ea typeface="ＭＳ Ｐゴシック" panose="020B0600070205080204" pitchFamily="34" charset="-128"/>
              </a:rPr>
              <a:t>It contains the facts</a:t>
            </a:r>
          </a:p>
          <a:p>
            <a:pPr>
              <a:lnSpc>
                <a:spcPct val="90000"/>
              </a:lnSpc>
            </a:pPr>
            <a:r>
              <a:rPr lang="en-US" altLang="en-US" sz="2700">
                <a:ea typeface="ＭＳ Ｐゴシック" panose="020B0600070205080204" pitchFamily="34" charset="-128"/>
              </a:rPr>
              <a:t>Most of the rest of the story supports and amplifies what you’ve written in the nut graph</a:t>
            </a:r>
          </a:p>
          <a:p>
            <a:pPr>
              <a:lnSpc>
                <a:spcPct val="90000"/>
              </a:lnSpc>
            </a:pPr>
            <a:r>
              <a:rPr lang="en-US" altLang="en-US" sz="2700">
                <a:ea typeface="ＭＳ Ｐゴシック" panose="020B0600070205080204" pitchFamily="34" charset="-128"/>
              </a:rPr>
              <a:t>If you write a strong, clear nut graph, your story will be easier to organize.</a:t>
            </a:r>
          </a:p>
        </p:txBody>
      </p:sp>
      <p:sp>
        <p:nvSpPr>
          <p:cNvPr id="19474" name="Freeform: Shape 19473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76" name="Freeform: Shape 19475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53792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78" name="Freeform: Shape 19477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109F434-7BA6-C4B1-06B4-332FC1EDB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905000"/>
            <a:ext cx="7772400" cy="3429000"/>
          </a:xfrm>
        </p:spPr>
        <p:txBody>
          <a:bodyPr/>
          <a:lstStyle/>
          <a:p>
            <a:pPr algn="l"/>
            <a:r>
              <a:rPr lang="en-US" altLang="en-US" sz="2400" dirty="0">
                <a:ea typeface="ＭＳ Ｐゴシック" panose="020B0600070205080204" pitchFamily="34" charset="-128"/>
              </a:rPr>
              <a:t>Rick Alexander, a master carpenter in Tampa, Florida, has given up searching for a job after months of effort. The disappointment, he believes, has become unbearable.</a:t>
            </a:r>
            <a:br>
              <a:rPr lang="en-US" altLang="en-US" sz="24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ea typeface="ＭＳ Ｐゴシック" panose="020B0600070205080204" pitchFamily="34" charset="-128"/>
              </a:rPr>
              <a:t>	“When you were in high school and kept asking the head cheerleader out for a date and she kept saying ‘no,’ at some point you stopped asking her,” says Alexander, 41. “It becomes a ‘why bother’ scenario.”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95ACA146-9A43-F225-87EF-F8DF18035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260475"/>
            <a:ext cx="31892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 dirty="0"/>
              <a:t>Story </a:t>
            </a:r>
            <a:r>
              <a:rPr lang="en-US" altLang="en-US" sz="4000" b="1" dirty="0" err="1"/>
              <a:t>lede</a:t>
            </a:r>
            <a:endParaRPr lang="en-US" altLang="en-US" sz="4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FD2261E-CE53-3E40-C17B-5DC96B3546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362200"/>
            <a:ext cx="8686800" cy="5029200"/>
          </a:xfrm>
        </p:spPr>
        <p:txBody>
          <a:bodyPr/>
          <a:lstStyle/>
          <a:p>
            <a:pPr algn="l"/>
            <a:br>
              <a:rPr lang="en-US" altLang="en-US" sz="2000" dirty="0">
                <a:ea typeface="ＭＳ Ｐゴシック" panose="020B0600070205080204" pitchFamily="34" charset="-128"/>
              </a:rPr>
            </a:br>
            <a:b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Story </a:t>
            </a:r>
            <a:r>
              <a:rPr lang="en-US" altLang="en-US" sz="2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lede</a:t>
            </a:r>
            <a:r>
              <a:rPr lang="en-US" altLang="en-US" sz="2000" dirty="0">
                <a:ea typeface="ＭＳ Ｐゴシック" panose="020B0600070205080204" pitchFamily="34" charset="-128"/>
              </a:rPr>
              <a:t>: Rick Alexander, a master carpenter in Tampa, Florida, has given up searching for a job after months of effort. The disappointment, he believes, has become unbearable.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	“When you were in high school and kept asking the head cheerleader out for a date and she kept saying ‘no,’ at some point you stopped asking her,” says Alexander, 41. “It becomes a ‘why bother’ scenario.”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	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Transition: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Alexander represents one of a growing number of hidden casualties of the U.S. economy. </a:t>
            </a:r>
            <a:br>
              <a:rPr lang="en-US" altLang="en-US" sz="2000" b="1" dirty="0">
                <a:ea typeface="ＭＳ Ｐゴシック" panose="020B0600070205080204" pitchFamily="34" charset="-128"/>
              </a:rPr>
            </a:br>
            <a:br>
              <a:rPr lang="en-US" altLang="en-US" sz="2000" b="1" dirty="0">
                <a:ea typeface="ＭＳ Ｐゴシック" panose="020B0600070205080204" pitchFamily="34" charset="-128"/>
              </a:rPr>
            </a:br>
            <a:r>
              <a:rPr lang="en-US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Nut graph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: Every month millions of Americans are left out of the unemployment rate. The Bureau of Labor Statistics last week reported the official jobless rate as 4 percent for the month of January. But to be included in that measure, a worker must have actively looked for a job at some point in the preceding four weeks. </a:t>
            </a:r>
            <a:br>
              <a:rPr lang="en-US" altLang="en-US" sz="2000" b="1" dirty="0">
                <a:ea typeface="ＭＳ Ｐゴシック" panose="020B0600070205080204" pitchFamily="34" charset="-128"/>
              </a:rPr>
            </a:br>
            <a:r>
              <a:rPr lang="en-US" altLang="en-US" sz="2000" b="1" dirty="0">
                <a:ea typeface="ＭＳ Ｐゴシック" panose="020B0600070205080204" pitchFamily="34" charset="-128"/>
              </a:rPr>
              <a:t>	For an increasing number of people in this country who would prefer to be working, that is not the case.</a:t>
            </a:r>
            <a:br>
              <a:rPr lang="en-US" altLang="en-US" sz="2000" b="1" dirty="0">
                <a:ea typeface="ＭＳ Ｐゴシック" panose="020B0600070205080204" pitchFamily="34" charset="-128"/>
              </a:rPr>
            </a:br>
            <a:r>
              <a:rPr lang="en-US" altLang="en-US" sz="2000" b="1" dirty="0">
                <a:ea typeface="ＭＳ Ｐゴシック" panose="020B0600070205080204" pitchFamily="34" charset="-128"/>
              </a:rPr>
              <a:t>	</a:t>
            </a:r>
            <a:br>
              <a:rPr lang="en-US" altLang="en-US" sz="2000" b="1" dirty="0">
                <a:ea typeface="ＭＳ Ｐゴシック" panose="020B0600070205080204" pitchFamily="34" charset="-128"/>
              </a:rPr>
            </a:br>
            <a:br>
              <a:rPr lang="en-US" altLang="en-US" sz="2000" b="1" dirty="0">
                <a:ea typeface="ＭＳ Ｐゴシック" panose="020B0600070205080204" pitchFamily="34" charset="-128"/>
              </a:rPr>
            </a:br>
            <a:br>
              <a:rPr lang="en-US" altLang="en-US" sz="2000" b="1" dirty="0">
                <a:ea typeface="ＭＳ Ｐゴシック" panose="020B0600070205080204" pitchFamily="34" charset="-128"/>
              </a:rPr>
            </a:br>
            <a:br>
              <a:rPr lang="en-US" altLang="en-US" sz="2000" b="1" dirty="0">
                <a:ea typeface="ＭＳ Ｐゴシック" panose="020B0600070205080204" pitchFamily="34" charset="-128"/>
              </a:rPr>
            </a:br>
            <a:br>
              <a:rPr lang="en-US" altLang="en-US" sz="2400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AC6391FD-F0F0-DEF8-61FE-96EEFD4CC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solidFill>
                  <a:srgbClr val="FF0000"/>
                </a:solidFill>
              </a:rPr>
              <a:t>Headline</a:t>
            </a:r>
            <a:r>
              <a:rPr lang="en-US" altLang="en-US" sz="2800" b="1"/>
              <a:t>: Out of Work, Too Down to Search</a:t>
            </a:r>
            <a:endParaRPr lang="en-US" altLang="en-US" b="1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BCB732E6-3907-9AA7-B649-E64783D36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752475"/>
            <a:ext cx="658971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 err="1">
                <a:solidFill>
                  <a:srgbClr val="FF0000"/>
                </a:solidFill>
              </a:rPr>
              <a:t>Subhed</a:t>
            </a:r>
            <a:r>
              <a:rPr lang="en-US" altLang="en-US" sz="2000" dirty="0"/>
              <a:t>: Why Millions of Americans Have Been Left Off Jobless Rolls</a:t>
            </a:r>
          </a:p>
          <a:p>
            <a:pPr algn="ctr"/>
            <a:endParaRPr lang="en-US" alt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6" name="Rectangle 22535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8" name="Oval 2253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820E496-A059-9976-E49A-0F7E39296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 altLang="en-US" sz="4100">
                <a:solidFill>
                  <a:srgbClr val="FFFFFF"/>
                </a:solidFill>
                <a:ea typeface="ＭＳ Ｐゴシック" panose="020B0600070205080204" pitchFamily="34" charset="-128"/>
              </a:rPr>
              <a:t>Reminder: parts of a feature story</a:t>
            </a:r>
          </a:p>
        </p:txBody>
      </p:sp>
      <p:sp>
        <p:nvSpPr>
          <p:cNvPr id="22540" name="Arc 22539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42" name="Oval 22541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9F522E7-BE22-C8A9-54C3-AB68C87D36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500" dirty="0"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500" dirty="0">
                <a:ea typeface="ＭＳ Ｐゴシック" panose="020B0600070205080204" pitchFamily="34" charset="-128"/>
              </a:rPr>
              <a:t>Headline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500" dirty="0"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500" b="1" dirty="0">
                <a:ea typeface="ＭＳ Ｐゴシック" panose="020B0600070205080204" pitchFamily="34" charset="-128"/>
              </a:rPr>
              <a:t>Lede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500" b="1" dirty="0"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500" b="1" u="sng" dirty="0">
                <a:ea typeface="ＭＳ Ｐゴシック" panose="020B0600070205080204" pitchFamily="34" charset="-128"/>
              </a:rPr>
              <a:t>Nut graph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500" b="1" u="sng" dirty="0"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500" dirty="0">
                <a:ea typeface="ＭＳ Ｐゴシック" panose="020B0600070205080204" pitchFamily="34" charset="-128"/>
              </a:rPr>
              <a:t>Body, which includes elaboration, reaction quotes that support the sides of the story--if there are sides.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500" dirty="0"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500" dirty="0">
                <a:ea typeface="ＭＳ Ｐゴシック" panose="020B0600070205080204" pitchFamily="34" charset="-128"/>
              </a:rPr>
              <a:t>Ending, conclusion, kicker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51D5611-68FE-8588-6BB8-73CB8680B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228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can you improve as a journalist?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238EF6E9-2331-C0D2-FAE6-3B6B370E8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0574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Read lots of good feature stories.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Pay attention to the format, particularly the </a:t>
            </a: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story </a:t>
            </a:r>
            <a:r>
              <a:rPr lang="en-US" altLang="en-US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ledes</a:t>
            </a: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&amp; </a:t>
            </a: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nut graph/s.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Write, write, write.</a:t>
            </a:r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F0C211A6-4D95-8F53-615E-A5A5BCEFB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6643688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65872B-D0D3-4064-3D36-E9967DCDE0BA}"/>
              </a:ext>
            </a:extLst>
          </p:cNvPr>
          <p:cNvSpPr txBox="1"/>
          <p:nvPr/>
        </p:nvSpPr>
        <p:spPr>
          <a:xfrm>
            <a:off x="76200" y="-152400"/>
            <a:ext cx="91440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endParaRPr lang="en-US" sz="2000" b="0" i="0" u="none" strike="noStrike" dirty="0">
              <a:effectLst/>
              <a:latin typeface="nyt-imperial"/>
            </a:endParaRPr>
          </a:p>
          <a:p>
            <a:pPr algn="l" fontAlgn="base"/>
            <a:endParaRPr lang="en-US" sz="2000" dirty="0">
              <a:latin typeface="nyt-imperial"/>
            </a:endParaRPr>
          </a:p>
          <a:p>
            <a:pPr algn="l" fontAlgn="base"/>
            <a:endParaRPr lang="en-US" sz="2000" dirty="0">
              <a:latin typeface="nyt-imperial"/>
            </a:endParaRPr>
          </a:p>
          <a:p>
            <a:pPr algn="l" fontAlgn="base"/>
            <a:endParaRPr lang="en-US" sz="2000" b="0" i="0" u="none" strike="noStrike" dirty="0">
              <a:effectLst/>
              <a:latin typeface="nyt-imperial"/>
            </a:endParaRPr>
          </a:p>
          <a:p>
            <a:pPr algn="l" fontAlgn="base"/>
            <a:endParaRPr lang="en-US" sz="2000" dirty="0">
              <a:latin typeface="nyt-imperial"/>
            </a:endParaRPr>
          </a:p>
          <a:p>
            <a:pPr algn="l" fontAlgn="base"/>
            <a:endParaRPr lang="en-US" sz="2000" b="0" i="0" u="none" strike="noStrike" dirty="0">
              <a:effectLst/>
              <a:latin typeface="nyt-imperial"/>
            </a:endParaRPr>
          </a:p>
          <a:p>
            <a:pPr algn="l" fontAlgn="base"/>
            <a:endParaRPr lang="en-US" sz="2000" dirty="0">
              <a:latin typeface="nyt-imperial"/>
            </a:endParaRPr>
          </a:p>
          <a:p>
            <a:pPr algn="l" fontAlgn="base"/>
            <a:r>
              <a:rPr lang="en-US" b="0" i="0" u="none" strike="noStrike" dirty="0">
                <a:solidFill>
                  <a:srgbClr val="363636"/>
                </a:solidFill>
                <a:effectLst/>
                <a:latin typeface="nyt-imperial"/>
              </a:rPr>
              <a:t> </a:t>
            </a:r>
            <a:endParaRPr lang="en-US" b="0" i="0" u="none" strike="noStrike" dirty="0">
              <a:effectLst/>
              <a:latin typeface="nyt-impe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2B9ABD3-3F74-D25B-5425-70F88581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320701"/>
            <a:ext cx="7772400" cy="1143000"/>
          </a:xfrm>
        </p:spPr>
        <p:txBody>
          <a:bodyPr/>
          <a:lstStyle/>
          <a:p>
            <a:r>
              <a:rPr lang="en-US" sz="3600" i="1" dirty="0"/>
              <a:t>This is your headline and nut graph; write a story </a:t>
            </a:r>
            <a:r>
              <a:rPr lang="en-US" sz="3600" i="1" dirty="0" err="1"/>
              <a:t>lede</a:t>
            </a:r>
            <a:r>
              <a:rPr lang="en-US" sz="3600" i="1" dirty="0"/>
              <a:t>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New Legislation Helps Airbnb Make a Comeback in the City 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AC82F-4D92-62B0-AC6A-7DBF041D624D}"/>
              </a:ext>
            </a:extLst>
          </p:cNvPr>
          <p:cNvSpPr txBox="1"/>
          <p:nvPr/>
        </p:nvSpPr>
        <p:spPr>
          <a:xfrm>
            <a:off x="266700" y="3124200"/>
            <a:ext cx="8610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dirty="0">
                <a:effectLst/>
                <a:latin typeface="Reckless Neue"/>
              </a:rPr>
              <a:t>The New York City Council is considering a new measure to allow some landlords to list their properties on Airbnb and other platforms aimed at tourists and temporary visitors. The move comes after a city crackdown eliminated thousands of illegal short-term rentals </a:t>
            </a:r>
            <a:r>
              <a:rPr lang="en-US" sz="1800" dirty="0">
                <a:latin typeface="Reckless Neue"/>
              </a:rPr>
              <a:t>in 2023</a:t>
            </a:r>
            <a:r>
              <a:rPr lang="en-US" sz="1800" b="0" i="0" u="none" strike="noStrike" dirty="0">
                <a:effectLst/>
                <a:latin typeface="Reckless Neue"/>
              </a:rPr>
              <a:t>.</a:t>
            </a:r>
          </a:p>
          <a:p>
            <a:pPr algn="l"/>
            <a:endParaRPr lang="en-US" sz="1800" b="0" i="0" u="none" strike="noStrike" dirty="0">
              <a:effectLst/>
              <a:latin typeface="Reckless Neue"/>
            </a:endParaRPr>
          </a:p>
          <a:p>
            <a:pPr algn="l"/>
            <a:r>
              <a:rPr lang="en-US" sz="1800" b="0" i="0" u="none" strike="noStrike" dirty="0">
                <a:effectLst/>
                <a:latin typeface="Reckless Neue"/>
              </a:rPr>
              <a:t>The </a:t>
            </a:r>
            <a:r>
              <a:rPr lang="en-US" sz="1800" b="0" i="0" u="none" strike="noStrike" dirty="0">
                <a:effectLst/>
                <a:latin typeface="Reckless Neue"/>
                <a:hlinkClick r:id="rId2"/>
              </a:rPr>
              <a:t>bill</a:t>
            </a:r>
            <a:r>
              <a:rPr lang="en-US" sz="1800" b="0" i="0" u="none" strike="noStrike" dirty="0">
                <a:effectLst/>
                <a:latin typeface="Reckless Neue"/>
              </a:rPr>
              <a:t>, introduced late last year by Councilmember Farah Louis of Brooklyn, would permit rentals of less than 30 days at hundreds of thousands of small properties across the city.</a:t>
            </a:r>
          </a:p>
          <a:p>
            <a:pPr algn="l"/>
            <a:r>
              <a:rPr lang="en-US" sz="1800" b="0" i="0" u="none" strike="noStrike" dirty="0">
                <a:effectLst/>
                <a:latin typeface="Reckless Neue"/>
              </a:rPr>
              <a:t>The proposal is earning support from homeowners who say the listings allow them to earn extra income without a full-time tenant and to lease their units for parts of the year. </a:t>
            </a:r>
          </a:p>
          <a:p>
            <a:pPr algn="l"/>
            <a:endParaRPr lang="en-US" sz="1800" dirty="0">
              <a:latin typeface="Reckless Neue"/>
            </a:endParaRPr>
          </a:p>
          <a:p>
            <a:pPr algn="l"/>
            <a:r>
              <a:rPr lang="en-US" sz="1800" b="0" i="0" u="none" strike="noStrike" dirty="0">
                <a:effectLst/>
                <a:latin typeface="Reckless Neue"/>
              </a:rPr>
              <a:t>But it’s also reigniting opposition from tenant groups who say those listings take much needed homes off the market and worsen the city’s already-severe housing crisis.</a:t>
            </a:r>
          </a:p>
        </p:txBody>
      </p:sp>
    </p:spTree>
    <p:extLst>
      <p:ext uri="{BB962C8B-B14F-4D97-AF65-F5344CB8AC3E}">
        <p14:creationId xmlns:p14="http://schemas.microsoft.com/office/powerpoint/2010/main" val="2187622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id="{EC4A144D-F9EB-9B7C-DC44-D23E60FCA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Feature Story Tips</a:t>
            </a:r>
          </a:p>
        </p:txBody>
      </p:sp>
      <p:sp>
        <p:nvSpPr>
          <p:cNvPr id="25603" name="Content Placeholder 3">
            <a:extLst>
              <a:ext uri="{FF2B5EF4-FFF2-40B4-BE49-F238E27FC236}">
                <a16:creationId xmlns:a16="http://schemas.microsoft.com/office/drawing/2014/main" id="{175C10D3-AFFC-D2F7-4DAE-25C20E922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19600"/>
          </a:xfrm>
        </p:spPr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You must write a story </a:t>
            </a:r>
            <a:r>
              <a:rPr lang="en-US" altLang="en-US" sz="2800" dirty="0" err="1">
                <a:ea typeface="ＭＳ Ｐゴシック" panose="020B0600070205080204" pitchFamily="34" charset="-128"/>
              </a:rPr>
              <a:t>lede</a:t>
            </a:r>
            <a:r>
              <a:rPr lang="en-US" altLang="en-US" sz="2800" dirty="0">
                <a:ea typeface="ＭＳ Ｐゴシック" panose="020B0600070205080204" pitchFamily="34" charset="-128"/>
              </a:rPr>
              <a:t> for the first assignment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Follow feature story format </a:t>
            </a:r>
            <a:r>
              <a:rPr lang="en-US" altLang="en-US" sz="2800" u="sng" dirty="0">
                <a:ea typeface="ＭＳ Ｐゴシック" panose="020B0600070205080204" pitchFamily="34" charset="-128"/>
              </a:rPr>
              <a:t>exactly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Understand completely and correctly what the news is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Make sure the “news” </a:t>
            </a:r>
            <a:r>
              <a:rPr lang="en-US" altLang="en-US" sz="2800">
                <a:ea typeface="ＭＳ Ｐゴシック" panose="020B0600070205080204" pitchFamily="34" charset="-128"/>
              </a:rPr>
              <a:t>or trend is </a:t>
            </a:r>
            <a:r>
              <a:rPr lang="en-US" altLang="en-US" sz="2800" dirty="0">
                <a:ea typeface="ＭＳ Ｐゴシック" panose="020B0600070205080204" pitchFamily="34" charset="-128"/>
              </a:rPr>
              <a:t>included in your nut graph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Quote at least three people who care about the issue – a mix of experts and affected people.</a:t>
            </a:r>
          </a:p>
          <a:p>
            <a:pPr marL="0" indent="0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6796</TotalTime>
  <Words>1032</Words>
  <Application>Microsoft Macintosh PowerPoint</Application>
  <PresentationFormat>On-screen Show (4:3)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ＭＳ Ｐゴシック</vt:lpstr>
      <vt:lpstr>Arial</vt:lpstr>
      <vt:lpstr>Calibri</vt:lpstr>
      <vt:lpstr>Franklin</vt:lpstr>
      <vt:lpstr>nyt-cheltenham</vt:lpstr>
      <vt:lpstr>nyt-imperial</vt:lpstr>
      <vt:lpstr>Postoni</vt:lpstr>
      <vt:lpstr>Reckless Neue</vt:lpstr>
      <vt:lpstr>Times New Roman</vt:lpstr>
      <vt:lpstr>Office Theme</vt:lpstr>
      <vt:lpstr>The Feature Story Deconstructed</vt:lpstr>
      <vt:lpstr>How else is a feature story different from a news story?</vt:lpstr>
      <vt:lpstr>This is the news…</vt:lpstr>
      <vt:lpstr>PowerPoint Presentation</vt:lpstr>
      <vt:lpstr>PowerPoint Presentation</vt:lpstr>
      <vt:lpstr>This is a feature…</vt:lpstr>
      <vt:lpstr>PowerPoint Presentation</vt:lpstr>
      <vt:lpstr>PowerPoint Presentation</vt:lpstr>
      <vt:lpstr>The parts of a feature story</vt:lpstr>
      <vt:lpstr>Story lede</vt:lpstr>
      <vt:lpstr>Nut graph, sometimes called billboard</vt:lpstr>
      <vt:lpstr>Rick Alexander, a master carpenter in Tampa, Florida, has given up searching for a job after months of effort. The disappointment, he believes, has become unbearable.  “When you were in high school and kept asking the head cheerleader out for a date and she kept saying ‘no,’ at some point you stopped asking her,” says Alexander, 41. “It becomes a ‘why bother’ scenario.”</vt:lpstr>
      <vt:lpstr>  Story lede: Rick Alexander, a master carpenter in Tampa, Florida, has given up searching for a job after months of effort. The disappointment, he believes, has become unbearable.  “When you were in high school and kept asking the head cheerleader out for a date and she kept saying ‘no,’ at some point you stopped asking her,” says Alexander, 41. “It becomes a ‘why bother’ scenario.”   Transition: Alexander represents one of a growing number of hidden casualties of the U.S. economy.   Nut graph: Every month millions of Americans are left out of the unemployment rate. The Bureau of Labor Statistics last week reported the official jobless rate as 4 percent for the month of January. But to be included in that measure, a worker must have actively looked for a job at some point in the preceding four weeks.   For an increasing number of people in this country who would prefer to be working, that is not the case.       </vt:lpstr>
      <vt:lpstr>Reminder: parts of a feature story</vt:lpstr>
      <vt:lpstr>How can you improve as a journalist?</vt:lpstr>
      <vt:lpstr>This is your headline and nut graph; write a story lede   New Legislation Helps Airbnb Make a Comeback in the City   </vt:lpstr>
      <vt:lpstr>Feature Story Tips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News Story Deconstructed</dc:title>
  <dc:creator>linda v</dc:creator>
  <cp:lastModifiedBy>Linda Villarosa</cp:lastModifiedBy>
  <cp:revision>34</cp:revision>
  <dcterms:created xsi:type="dcterms:W3CDTF">2019-04-03T15:53:11Z</dcterms:created>
  <dcterms:modified xsi:type="dcterms:W3CDTF">2025-02-11T17:48:21Z</dcterms:modified>
</cp:coreProperties>
</file>