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sldIdLst>
    <p:sldId id="278" r:id="rId2"/>
    <p:sldId id="284" r:id="rId3"/>
    <p:sldId id="329" r:id="rId4"/>
    <p:sldId id="331" r:id="rId5"/>
    <p:sldId id="292" r:id="rId6"/>
    <p:sldId id="293" r:id="rId7"/>
    <p:sldId id="294" r:id="rId8"/>
    <p:sldId id="323" r:id="rId9"/>
    <p:sldId id="288" r:id="rId10"/>
    <p:sldId id="298" r:id="rId11"/>
    <p:sldId id="305" r:id="rId12"/>
    <p:sldId id="314" r:id="rId13"/>
    <p:sldId id="322" r:id="rId14"/>
    <p:sldId id="313" r:id="rId15"/>
    <p:sldId id="312" r:id="rId16"/>
    <p:sldId id="343" r:id="rId17"/>
    <p:sldId id="339" r:id="rId18"/>
    <p:sldId id="333" r:id="rId19"/>
    <p:sldId id="340" r:id="rId20"/>
    <p:sldId id="341" r:id="rId21"/>
    <p:sldId id="342" r:id="rId22"/>
    <p:sldId id="336" r:id="rId23"/>
    <p:sldId id="338" r:id="rId24"/>
    <p:sldId id="337" r:id="rId25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739"/>
    <p:restoredTop sz="94713"/>
  </p:normalViewPr>
  <p:slideViewPr>
    <p:cSldViewPr>
      <p:cViewPr varScale="1">
        <p:scale>
          <a:sx n="94" d="100"/>
          <a:sy n="94" d="100"/>
        </p:scale>
        <p:origin x="1240" y="4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53E9F4B-4A67-5107-D6FA-35659ABB1F0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C69B445-0B9D-C234-412C-C2AD1A32FC4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ECA8FBD-C962-ED1B-12B3-585144F7E6D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E504B4-84E3-F545-91DA-76320AFEF47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207945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0F82F61-ED49-E700-12CA-F1CBC7A8275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74EA7B8-C9A7-1F17-72B4-A19CF13C8E1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8EADF65-3D29-7FF9-4181-80E422325B6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296C5E-12B3-7644-AD65-9504DBD7F15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546824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6B8E47D-A7B3-2F31-73BC-F5EED4B67B3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0CC1641-0529-56B8-36CE-A97A90B6CEC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553411C-920D-95E2-BBBA-753DBC27E75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CCF7C7-15BE-F349-B8C6-480E5642BDC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40976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4C5809C-57C9-0A24-DA13-B632E11D9FD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845E7C9-80C1-F517-D4E2-9C1D7442415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24FC168-4897-E669-4206-1E28CB7E38A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72DA01-8E71-7B4B-8E44-CD6F08152CF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919746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F79F7DC3-D761-B557-3E47-083D14D750D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DFC5E09F-4A47-3D86-2B31-309CCC8E0EA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C0B4027E-7D42-555D-8EBF-2D90B43DC75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0922DA-0595-1F42-A0E8-5C501228467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837074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335A183E-46F5-D992-A989-E80A165E3C4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76277406-62AE-0D1B-EE8E-496D2DE569C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DFAAC7C1-90A6-CD77-B3CE-2C0664A2DC0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5178AA-CA20-6540-B1E0-4E4AA0FADA4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945140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9673BA9A-F2FC-1957-CC88-380E5EE7D46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70E034E8-9D74-B381-7796-446CB24CCFC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CCC94ACF-7D7E-C25C-56D1-DE7E7C1E7F1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19D968-9B4C-B24B-B8CD-1B052A3E7AF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786601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A03A6C8-0F65-37DB-DA19-42D113BE3A4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45C83AF-DF72-8827-AC1D-2EEE27BC7F8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A8D092B-D92B-A5F7-07FD-527DE2ED265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A3AD2D-3C57-1449-9130-10DA866BB9A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255554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E9E57F4-110D-DACF-77EA-FDE36960978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381F1FF-BB80-2FB4-CFA7-12FD9FA5369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6C177F0-5018-4005-70F2-3F298A0EBC4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5AA821-1D5D-7E4E-AB7C-6AC32523FEC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594843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19FAD7B-43B4-7AD7-B1FC-90CC1F1E24D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B5530FF-5D4A-EA85-2CD4-9C9F15EE898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34EB0E2-7BC1-2068-C998-F25F7AB397C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8AAB27-1E3C-9841-8F53-C9BB865AE45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190680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C0DC915-A6FD-1379-7D11-25C6B801034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6A22027-EFA2-1469-FCFD-71243685DF0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6F4616B-F27B-B23C-B133-09AC2F7B40D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126AEE-98EE-5F44-BE65-4AC2C485EBA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730995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1F091674-6F19-4718-647A-60F83CD0D9F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8542679F-624E-513B-AEA2-2C4918B7AF3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7B801975-BA31-B264-68C4-63A3AFA9EE02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9C876AEE-4DA0-8DC3-0CF4-4CC2EC221E9C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6091BCAC-E6F6-15E7-B5F3-1B16A42CF56B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DFB66D91-0BAC-3647-A9B9-1F93EAE1E1F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-128"/>
          <a:cs typeface="ＭＳ Ｐゴシック" charset="-128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Title 1">
            <a:extLst>
              <a:ext uri="{FF2B5EF4-FFF2-40B4-BE49-F238E27FC236}">
                <a16:creationId xmlns:a16="http://schemas.microsoft.com/office/drawing/2014/main" id="{34A7510C-E624-9F1F-4F71-A75D9195B63A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2133600"/>
            <a:ext cx="7772400" cy="1470025"/>
          </a:xfrm>
        </p:spPr>
        <p:txBody>
          <a:bodyPr/>
          <a:lstStyle/>
          <a:p>
            <a:r>
              <a:rPr lang="en-US" altLang="en-US" sz="6000" dirty="0">
                <a:ea typeface="ＭＳ Ｐゴシック" panose="020B0600070205080204" pitchFamily="34" charset="-128"/>
              </a:rPr>
              <a:t>The Feature Ideas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itle 1">
            <a:extLst>
              <a:ext uri="{FF2B5EF4-FFF2-40B4-BE49-F238E27FC236}">
                <a16:creationId xmlns:a16="http://schemas.microsoft.com/office/drawing/2014/main" id="{F5A5320E-189A-905B-947E-2A651ACD5296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838200" y="609600"/>
            <a:ext cx="7696200" cy="1143000"/>
          </a:xfrm>
        </p:spPr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What’s the difference between a news story and a feature story?</a:t>
            </a:r>
          </a:p>
        </p:txBody>
      </p:sp>
      <p:pic>
        <p:nvPicPr>
          <p:cNvPr id="14338" name="Picture 1">
            <a:extLst>
              <a:ext uri="{FF2B5EF4-FFF2-40B4-BE49-F238E27FC236}">
                <a16:creationId xmlns:a16="http://schemas.microsoft.com/office/drawing/2014/main" id="{E2832FCE-CC5B-295F-3BAC-E8FF0149BC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8492" y="1905000"/>
            <a:ext cx="381000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39" name="Picture 2">
            <a:extLst>
              <a:ext uri="{FF2B5EF4-FFF2-40B4-BE49-F238E27FC236}">
                <a16:creationId xmlns:a16="http://schemas.microsoft.com/office/drawing/2014/main" id="{899F7433-148C-478F-DA8E-714DB6038E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749" y="2574081"/>
            <a:ext cx="4507157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people protesting&#10;&#10;Description automatically generated with low confidence">
            <a:extLst>
              <a:ext uri="{FF2B5EF4-FFF2-40B4-BE49-F238E27FC236}">
                <a16:creationId xmlns:a16="http://schemas.microsoft.com/office/drawing/2014/main" id="{94AD79E6-A5A9-54E2-BB89-86AB792A6F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962150"/>
            <a:ext cx="3963521" cy="3086100"/>
          </a:xfrm>
          <a:prstGeom prst="rect">
            <a:avLst/>
          </a:prstGeom>
        </p:spPr>
      </p:pic>
      <p:pic>
        <p:nvPicPr>
          <p:cNvPr id="5" name="Picture 4" descr="A red book cover&#10;&#10;Description automatically generated with medium confidence">
            <a:extLst>
              <a:ext uri="{FF2B5EF4-FFF2-40B4-BE49-F238E27FC236}">
                <a16:creationId xmlns:a16="http://schemas.microsoft.com/office/drawing/2014/main" id="{91E81A3B-BC6C-1E36-5CC9-3C1EB31FB1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457200"/>
            <a:ext cx="4174837" cy="51816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94653CA-C6BA-1455-99BC-44E8B82772B7}"/>
              </a:ext>
            </a:extLst>
          </p:cNvPr>
          <p:cNvSpPr txBox="1"/>
          <p:nvPr/>
        </p:nvSpPr>
        <p:spPr>
          <a:xfrm>
            <a:off x="752354" y="1458410"/>
            <a:ext cx="31518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news story May 3, 2022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3FE4AB2-A0CB-C316-3624-8FB0243FCB42}"/>
              </a:ext>
            </a:extLst>
          </p:cNvPr>
          <p:cNvSpPr txBox="1"/>
          <p:nvPr/>
        </p:nvSpPr>
        <p:spPr>
          <a:xfrm>
            <a:off x="4724400" y="5908269"/>
            <a:ext cx="35942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Feature story May 23, 2022</a:t>
            </a:r>
          </a:p>
        </p:txBody>
      </p:sp>
    </p:spTree>
    <p:extLst>
      <p:ext uri="{BB962C8B-B14F-4D97-AF65-F5344CB8AC3E}">
        <p14:creationId xmlns:p14="http://schemas.microsoft.com/office/powerpoint/2010/main" val="33443716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9F529C3-C941-49FD-8C67-82F134F64B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>
              <a:lumMod val="50000"/>
              <a:lumOff val="5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0586029-32A0-47E5-9AEC-AE3ABA6B94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7759" y="480060"/>
            <a:ext cx="8428482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C730EAB-A532-4295-A302-FB4B90DB9F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559968" y="1143000"/>
            <a:ext cx="0" cy="4572000"/>
          </a:xfrm>
          <a:prstGeom prst="line">
            <a:avLst/>
          </a:prstGeom>
          <a:ln>
            <a:solidFill>
              <a:srgbClr val="4E4E4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40EBAC68-2EE5-0624-707A-B6FF6B3D982D}"/>
              </a:ext>
            </a:extLst>
          </p:cNvPr>
          <p:cNvSpPr txBox="1"/>
          <p:nvPr/>
        </p:nvSpPr>
        <p:spPr>
          <a:xfrm>
            <a:off x="775553" y="970746"/>
            <a:ext cx="3428998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000" b="1" dirty="0">
                <a:solidFill>
                  <a:srgbClr val="000000"/>
                </a:solidFill>
                <a:latin typeface="owners"/>
              </a:rPr>
              <a:t>Academy Award </a:t>
            </a:r>
            <a:r>
              <a:rPr lang="en-US" sz="2000" b="1" i="0" u="none" strike="noStrike" dirty="0">
                <a:solidFill>
                  <a:srgbClr val="000000"/>
                </a:solidFill>
                <a:effectLst/>
                <a:latin typeface="owners"/>
              </a:rPr>
              <a:t>Nominations 2025: ‘Emilia Pérez’ Leads With 13 Nods, ‘Wicked’ and ‘The Brutalist’ Follow With 10, Jan. 23, 2025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2E22D75-48D6-4F77-48C5-0B640D3614B4}"/>
              </a:ext>
            </a:extLst>
          </p:cNvPr>
          <p:cNvSpPr txBox="1"/>
          <p:nvPr/>
        </p:nvSpPr>
        <p:spPr>
          <a:xfrm>
            <a:off x="4917728" y="1216967"/>
            <a:ext cx="339927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The 7 Biggest 2025 Oscar Snubs  </a:t>
            </a:r>
          </a:p>
        </p:txBody>
      </p:sp>
      <p:pic>
        <p:nvPicPr>
          <p:cNvPr id="8" name="Picture 7" descr="A person with a beard and a necklace&#10;&#10;AI-generated content may be incorrect.">
            <a:extLst>
              <a:ext uri="{FF2B5EF4-FFF2-40B4-BE49-F238E27FC236}">
                <a16:creationId xmlns:a16="http://schemas.microsoft.com/office/drawing/2014/main" id="{6782CE7C-E688-1F88-52D0-BC28ED9386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9062" y="2601962"/>
            <a:ext cx="3706283" cy="32385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8AF220E-9E32-99D1-949F-D20CA38E12A2}"/>
              </a:ext>
            </a:extLst>
          </p:cNvPr>
          <p:cNvSpPr txBox="1"/>
          <p:nvPr/>
        </p:nvSpPr>
        <p:spPr>
          <a:xfrm>
            <a:off x="463353" y="5484167"/>
            <a:ext cx="41206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Demi Moore’s career comeback</a:t>
            </a:r>
          </a:p>
        </p:txBody>
      </p:sp>
      <p:pic>
        <p:nvPicPr>
          <p:cNvPr id="9218" name="Picture 2" descr="Demi Moore's 'Popcorn Actress' Golden Globes Speech Was the Most Moving of  the Night | Glamour">
            <a:extLst>
              <a:ext uri="{FF2B5EF4-FFF2-40B4-BE49-F238E27FC236}">
                <a16:creationId xmlns:a16="http://schemas.microsoft.com/office/drawing/2014/main" id="{0779FE82-78C1-F89B-E9EB-3E203DCD3B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034" y="3007197"/>
            <a:ext cx="3585864" cy="2391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80715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2">
            <a:extLst>
              <a:ext uri="{FF2B5EF4-FFF2-40B4-BE49-F238E27FC236}">
                <a16:creationId xmlns:a16="http://schemas.microsoft.com/office/drawing/2014/main" id="{70DCB96F-76F8-03EF-07FE-5A45D1BEF1D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609600"/>
            <a:ext cx="8686800" cy="1143000"/>
          </a:xfrm>
        </p:spPr>
        <p:txBody>
          <a:bodyPr/>
          <a:lstStyle/>
          <a:p>
            <a:r>
              <a:rPr lang="en-US" altLang="en-US" sz="5400" dirty="0">
                <a:ea typeface="ＭＳ Ｐゴシック" panose="020B0600070205080204" pitchFamily="34" charset="-128"/>
              </a:rPr>
              <a:t>Newsy Feature Stories</a:t>
            </a:r>
          </a:p>
        </p:txBody>
      </p:sp>
      <p:sp>
        <p:nvSpPr>
          <p:cNvPr id="15362" name="Rectangle 3">
            <a:extLst>
              <a:ext uri="{FF2B5EF4-FFF2-40B4-BE49-F238E27FC236}">
                <a16:creationId xmlns:a16="http://schemas.microsoft.com/office/drawing/2014/main" id="{C4035707-7EC4-3E3B-5522-25C3781C58B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944548"/>
            <a:ext cx="7772400" cy="3124200"/>
          </a:xfrm>
        </p:spPr>
        <p:txBody>
          <a:bodyPr/>
          <a:lstStyle/>
          <a:p>
            <a:r>
              <a:rPr lang="en-US" altLang="en-US" sz="3600" dirty="0">
                <a:ea typeface="ＭＳ Ｐゴシック" panose="020B0600070205080204" pitchFamily="34" charset="-128"/>
              </a:rPr>
              <a:t>A story that follows a news story.</a:t>
            </a:r>
          </a:p>
          <a:p>
            <a:r>
              <a:rPr lang="en-US" altLang="en-US" sz="3600" dirty="0">
                <a:ea typeface="ＭＳ Ｐゴシック" panose="020B0600070205080204" pitchFamily="34" charset="-128"/>
              </a:rPr>
              <a:t>Doesn’t have to be exactly the next day – could be a few days later, weeks, months, years.</a:t>
            </a:r>
          </a:p>
          <a:p>
            <a:r>
              <a:rPr lang="en-US" altLang="en-US" sz="3600" dirty="0">
                <a:ea typeface="ＭＳ Ｐゴシック" panose="020B0600070205080204" pitchFamily="34" charset="-128"/>
              </a:rPr>
              <a:t>Often look at the “why”</a:t>
            </a:r>
          </a:p>
          <a:p>
            <a:r>
              <a:rPr lang="en-US" altLang="en-US" sz="3600" dirty="0">
                <a:ea typeface="ＭＳ Ｐゴシック" panose="020B0600070205080204" pitchFamily="34" charset="-128"/>
              </a:rPr>
              <a:t>It can be a profile, news feature, trend article, op-ed, graphic, etc.</a:t>
            </a:r>
            <a:endParaRPr lang="en-US" altLang="en-US" dirty="0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itle 3">
            <a:extLst>
              <a:ext uri="{FF2B5EF4-FFF2-40B4-BE49-F238E27FC236}">
                <a16:creationId xmlns:a16="http://schemas.microsoft.com/office/drawing/2014/main" id="{42638EAE-6240-3ADB-0274-2E558CCFA2FC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381000"/>
            <a:ext cx="7772400" cy="838200"/>
          </a:xfrm>
        </p:spPr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This is the news…</a:t>
            </a:r>
          </a:p>
        </p:txBody>
      </p:sp>
      <p:sp>
        <p:nvSpPr>
          <p:cNvPr id="16386" name="Subtitle 6">
            <a:extLst>
              <a:ext uri="{FF2B5EF4-FFF2-40B4-BE49-F238E27FC236}">
                <a16:creationId xmlns:a16="http://schemas.microsoft.com/office/drawing/2014/main" id="{4DEA1CED-8D5F-B9A6-782A-22C240613327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81000" y="1219200"/>
            <a:ext cx="8458200" cy="1752600"/>
          </a:xfrm>
        </p:spPr>
        <p:txBody>
          <a:bodyPr/>
          <a:lstStyle/>
          <a:p>
            <a:r>
              <a:rPr lang="en-US" altLang="en-US" sz="4000">
                <a:ea typeface="ＭＳ Ｐゴシック" panose="020B0600070205080204" pitchFamily="34" charset="-128"/>
              </a:rPr>
              <a:t>“Huge Washington mudslide kills three and dams river”</a:t>
            </a:r>
          </a:p>
        </p:txBody>
      </p:sp>
      <p:pic>
        <p:nvPicPr>
          <p:cNvPr id="16387" name="Picture 4">
            <a:extLst>
              <a:ext uri="{FF2B5EF4-FFF2-40B4-BE49-F238E27FC236}">
                <a16:creationId xmlns:a16="http://schemas.microsoft.com/office/drawing/2014/main" id="{1C6C75AB-767D-4964-5900-77466D76EA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2819400"/>
            <a:ext cx="5715000" cy="356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itle 1">
            <a:extLst>
              <a:ext uri="{FF2B5EF4-FFF2-40B4-BE49-F238E27FC236}">
                <a16:creationId xmlns:a16="http://schemas.microsoft.com/office/drawing/2014/main" id="{89813B1C-C690-3095-B43F-BA31B8F9AF3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304800"/>
            <a:ext cx="7772400" cy="914400"/>
          </a:xfrm>
        </p:spPr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This is a feature…</a:t>
            </a:r>
          </a:p>
        </p:txBody>
      </p:sp>
      <p:sp>
        <p:nvSpPr>
          <p:cNvPr id="17410" name="Subtitle 3">
            <a:extLst>
              <a:ext uri="{FF2B5EF4-FFF2-40B4-BE49-F238E27FC236}">
                <a16:creationId xmlns:a16="http://schemas.microsoft.com/office/drawing/2014/main" id="{663ECB67-73EF-6AC2-99DB-FC642AE8E567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447800" y="1447800"/>
            <a:ext cx="6400800" cy="1752600"/>
          </a:xfrm>
        </p:spPr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“In Ocean of Mud, a Plea: Leave Me, Save My Wife”</a:t>
            </a:r>
          </a:p>
        </p:txBody>
      </p:sp>
      <p:pic>
        <p:nvPicPr>
          <p:cNvPr id="17411" name="Picture 4">
            <a:extLst>
              <a:ext uri="{FF2B5EF4-FFF2-40B4-BE49-F238E27FC236}">
                <a16:creationId xmlns:a16="http://schemas.microsoft.com/office/drawing/2014/main" id="{596A2199-21C2-8F5E-AFAE-B0BBE15A66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2743200"/>
            <a:ext cx="6096000" cy="373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3">
            <a:extLst>
              <a:ext uri="{FF2B5EF4-FFF2-40B4-BE49-F238E27FC236}">
                <a16:creationId xmlns:a16="http://schemas.microsoft.com/office/drawing/2014/main" id="{2DC1DCB1-0421-9783-A843-6315F2493B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1676400"/>
            <a:ext cx="8077200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4800"/>
              <a:t>How else is a feature story different from a news story?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>
            <a:extLst>
              <a:ext uri="{FF2B5EF4-FFF2-40B4-BE49-F238E27FC236}">
                <a16:creationId xmlns:a16="http://schemas.microsoft.com/office/drawing/2014/main" id="{C595EE15-DF15-0945-AF19-F57A601D88A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228600"/>
            <a:ext cx="8534400" cy="1143000"/>
          </a:xfrm>
        </p:spPr>
        <p:txBody>
          <a:bodyPr/>
          <a:lstStyle/>
          <a:p>
            <a:r>
              <a:rPr lang="en-US" altLang="en-US" sz="5000" b="1" dirty="0">
                <a:ea typeface="ＭＳ Ｐゴシック" panose="020B0600070205080204" pitchFamily="34" charset="-128"/>
              </a:rPr>
              <a:t>News vs feature </a:t>
            </a:r>
          </a:p>
        </p:txBody>
      </p:sp>
      <p:sp>
        <p:nvSpPr>
          <p:cNvPr id="18434" name="Content Placeholder 2">
            <a:extLst>
              <a:ext uri="{FF2B5EF4-FFF2-40B4-BE49-F238E27FC236}">
                <a16:creationId xmlns:a16="http://schemas.microsoft.com/office/drawing/2014/main" id="{AA60FC50-1BB0-9909-B20F-79CD691AEE73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762000" y="1676400"/>
            <a:ext cx="7772400" cy="4114800"/>
          </a:xfrm>
        </p:spPr>
        <p:txBody>
          <a:bodyPr/>
          <a:lstStyle/>
          <a:p>
            <a:r>
              <a:rPr lang="en-US" altLang="en-US" sz="3800" dirty="0">
                <a:ea typeface="ＭＳ Ｐゴシック" panose="020B0600070205080204" pitchFamily="34" charset="-128"/>
              </a:rPr>
              <a:t>Though newsy, not rigidly tied to the news. </a:t>
            </a:r>
          </a:p>
          <a:p>
            <a:r>
              <a:rPr lang="en-US" altLang="en-US" sz="3800" dirty="0">
                <a:ea typeface="ＭＳ Ｐゴシック" panose="020B0600070205080204" pitchFamily="34" charset="-128"/>
              </a:rPr>
              <a:t>Takes longer to report and write</a:t>
            </a:r>
          </a:p>
          <a:p>
            <a:r>
              <a:rPr lang="en-US" altLang="en-US" sz="3800" dirty="0">
                <a:ea typeface="ＭＳ Ｐゴシック" panose="020B0600070205080204" pitchFamily="34" charset="-128"/>
              </a:rPr>
              <a:t>Usually touches on a bigger issue than just the obvious.</a:t>
            </a:r>
          </a:p>
          <a:p>
            <a:r>
              <a:rPr lang="en-US" altLang="en-US" sz="3800" dirty="0">
                <a:ea typeface="ＭＳ Ｐゴシック" panose="020B0600070205080204" pitchFamily="34" charset="-128"/>
              </a:rPr>
              <a:t>Has a different structure.</a:t>
            </a:r>
          </a:p>
          <a:p>
            <a:r>
              <a:rPr lang="en-US" altLang="en-US" sz="3800" dirty="0">
                <a:ea typeface="ＭＳ Ｐゴシック" panose="020B0600070205080204" pitchFamily="34" charset="-128"/>
              </a:rPr>
              <a:t>The storytelling is generally more creative.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le 1">
            <a:extLst>
              <a:ext uri="{FF2B5EF4-FFF2-40B4-BE49-F238E27FC236}">
                <a16:creationId xmlns:a16="http://schemas.microsoft.com/office/drawing/2014/main" id="{4FB46033-8A58-E2DA-2D29-316EAEC9E45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You should have millions of ideas!</a:t>
            </a:r>
          </a:p>
        </p:txBody>
      </p:sp>
      <p:pic>
        <p:nvPicPr>
          <p:cNvPr id="19458" name="Content Placeholder 3">
            <a:extLst>
              <a:ext uri="{FF2B5EF4-FFF2-40B4-BE49-F238E27FC236}">
                <a16:creationId xmlns:a16="http://schemas.microsoft.com/office/drawing/2014/main" id="{9ABF6BFB-9C43-2E21-B2E4-23B2676F433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619250" y="2070100"/>
            <a:ext cx="5905500" cy="3937000"/>
          </a:xfr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1" name="Rectangle 20486">
            <a:extLst>
              <a:ext uri="{FF2B5EF4-FFF2-40B4-BE49-F238E27FC236}">
                <a16:creationId xmlns:a16="http://schemas.microsoft.com/office/drawing/2014/main" id="{16C5FA50-8D52-4617-AF91-5C7B1C8352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76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481" name="Title 1">
            <a:extLst>
              <a:ext uri="{FF2B5EF4-FFF2-40B4-BE49-F238E27FC236}">
                <a16:creationId xmlns:a16="http://schemas.microsoft.com/office/drawing/2014/main" id="{791FCF22-AB15-B454-D72F-F1B95F976EDC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6820122" y="618681"/>
            <a:ext cx="1960404" cy="479456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 eaLnBrk="1" hangingPunct="1">
              <a:lnSpc>
                <a:spcPct val="90000"/>
              </a:lnSpc>
            </a:pPr>
            <a:r>
              <a:rPr lang="en-US" altLang="en-US" sz="3100" kern="1200">
                <a:solidFill>
                  <a:srgbClr val="FFFFFF"/>
                </a:solidFill>
                <a:ea typeface="+mj-ea"/>
                <a:cs typeface="+mj-cs"/>
              </a:rPr>
              <a:t>“Give ideas away. Under every idea there's a new idea waiting to be born.” --Diana Vreeland</a:t>
            </a:r>
          </a:p>
        </p:txBody>
      </p:sp>
      <p:sp>
        <p:nvSpPr>
          <p:cNvPr id="20492" name="Rounded Rectangle 9">
            <a:extLst>
              <a:ext uri="{FF2B5EF4-FFF2-40B4-BE49-F238E27FC236}">
                <a16:creationId xmlns:a16="http://schemas.microsoft.com/office/drawing/2014/main" id="{E223798C-12AD-4B0C-A50C-D676347D67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0015" y="484632"/>
            <a:ext cx="6096762" cy="5724144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482" name="Picture 3">
            <a:extLst>
              <a:ext uri="{FF2B5EF4-FFF2-40B4-BE49-F238E27FC236}">
                <a16:creationId xmlns:a16="http://schemas.microsoft.com/office/drawing/2014/main" id="{84271406-5540-34BD-D8F3-C522021176B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021"/>
          <a:stretch/>
        </p:blipFill>
        <p:spPr bwMode="auto">
          <a:xfrm>
            <a:off x="732188" y="942538"/>
            <a:ext cx="5372416" cy="4808332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04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itle 1">
            <a:extLst>
              <a:ext uri="{FF2B5EF4-FFF2-40B4-BE49-F238E27FC236}">
                <a16:creationId xmlns:a16="http://schemas.microsoft.com/office/drawing/2014/main" id="{0AC0F282-2B17-1450-586F-CC85E99BDDE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5400">
                <a:ea typeface="ＭＳ Ｐゴシック" panose="020B0600070205080204" pitchFamily="34" charset="-128"/>
              </a:rPr>
              <a:t>A good idea:</a:t>
            </a:r>
          </a:p>
        </p:txBody>
      </p:sp>
      <p:sp>
        <p:nvSpPr>
          <p:cNvPr id="21506" name="Content Placeholder 2">
            <a:extLst>
              <a:ext uri="{FF2B5EF4-FFF2-40B4-BE49-F238E27FC236}">
                <a16:creationId xmlns:a16="http://schemas.microsoft.com/office/drawing/2014/main" id="{1458FD6D-A778-0F0B-5B79-28313EF8392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2171700"/>
            <a:ext cx="8229600" cy="4525963"/>
          </a:xfrm>
        </p:spPr>
        <p:txBody>
          <a:bodyPr/>
          <a:lstStyle/>
          <a:p>
            <a:r>
              <a:rPr lang="en-US" altLang="en-US" sz="4000" dirty="0">
                <a:ea typeface="ＭＳ Ｐゴシック" panose="020B0600070205080204" pitchFamily="34" charset="-128"/>
              </a:rPr>
              <a:t>Must have a news angle. </a:t>
            </a:r>
          </a:p>
          <a:p>
            <a:endParaRPr lang="en-US" altLang="en-US" sz="4000" dirty="0">
              <a:ea typeface="ＭＳ Ｐゴシック" panose="020B0600070205080204" pitchFamily="34" charset="-128"/>
            </a:endParaRPr>
          </a:p>
          <a:p>
            <a:r>
              <a:rPr lang="en-US" altLang="en-US" sz="4000" dirty="0">
                <a:ea typeface="ＭＳ Ｐゴシック" panose="020B0600070205080204" pitchFamily="34" charset="-128"/>
              </a:rPr>
              <a:t>Targeted to your particular publication. It must be something your reader/user wants.</a:t>
            </a:r>
          </a:p>
          <a:p>
            <a:pPr>
              <a:buFontTx/>
              <a:buNone/>
            </a:pPr>
            <a:endParaRPr lang="en-US" altLang="en-US" sz="4000" dirty="0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0938DA-4FB5-C9A5-02F3-DED890FB3C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sz="5400" dirty="0"/>
              <a:t>For feature story ideas, ask yourself</a:t>
            </a:r>
          </a:p>
        </p:txBody>
      </p:sp>
      <p:sp>
        <p:nvSpPr>
          <p:cNvPr id="22530" name="Content Placeholder 2">
            <a:extLst>
              <a:ext uri="{FF2B5EF4-FFF2-40B4-BE49-F238E27FC236}">
                <a16:creationId xmlns:a16="http://schemas.microsoft.com/office/drawing/2014/main" id="{94B02FA8-BEAE-CEE0-5B02-548D48B5C17A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en-US" altLang="en-US" dirty="0">
              <a:ea typeface="ＭＳ Ｐゴシック" panose="020B0600070205080204" pitchFamily="34" charset="-128"/>
            </a:endParaRPr>
          </a:p>
          <a:p>
            <a:r>
              <a:rPr lang="en-US" altLang="en-US" dirty="0">
                <a:ea typeface="ＭＳ Ｐゴシック" panose="020B0600070205080204" pitchFamily="34" charset="-128"/>
              </a:rPr>
              <a:t>Why this idea at this time? </a:t>
            </a:r>
            <a:r>
              <a:rPr lang="en-US" altLang="en-US" b="1" dirty="0">
                <a:ea typeface="ＭＳ Ｐゴシック" panose="020B0600070205080204" pitchFamily="34" charset="-128"/>
              </a:rPr>
              <a:t>[AKA: what’s new?]</a:t>
            </a:r>
          </a:p>
          <a:p>
            <a:endParaRPr lang="en-US" altLang="en-US" dirty="0">
              <a:ea typeface="ＭＳ Ｐゴシック" panose="020B0600070205080204" pitchFamily="34" charset="-128"/>
            </a:endParaRPr>
          </a:p>
          <a:p>
            <a:r>
              <a:rPr lang="en-US" altLang="en-US" dirty="0">
                <a:ea typeface="ＭＳ Ｐゴシック" panose="020B0600070205080204" pitchFamily="34" charset="-128"/>
              </a:rPr>
              <a:t>What does my reader want? Why do my readers/users CARE about this topic? What’s in it for them?</a:t>
            </a:r>
          </a:p>
          <a:p>
            <a:endParaRPr lang="en-US" altLang="en-US" dirty="0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ABE81069-159F-7995-9DCA-F27BBC14004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558800"/>
            <a:ext cx="8229600" cy="11430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dirty="0"/>
              <a:t>How to add a news angle to your stories. Tie it to:</a:t>
            </a:r>
          </a:p>
        </p:txBody>
      </p:sp>
      <p:sp>
        <p:nvSpPr>
          <p:cNvPr id="23554" name="Rectangle 3">
            <a:extLst>
              <a:ext uri="{FF2B5EF4-FFF2-40B4-BE49-F238E27FC236}">
                <a16:creationId xmlns:a16="http://schemas.microsoft.com/office/drawing/2014/main" id="{23159C11-6BD8-938D-2292-6F3F433441E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992313"/>
            <a:ext cx="8229600" cy="4525962"/>
          </a:xfrm>
        </p:spPr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Something that happened very recently--news</a:t>
            </a:r>
          </a:p>
          <a:p>
            <a:r>
              <a:rPr lang="en-US" altLang="en-US">
                <a:ea typeface="ＭＳ Ｐゴシック" panose="020B0600070205080204" pitchFamily="34" charset="-128"/>
              </a:rPr>
              <a:t>The season</a:t>
            </a:r>
          </a:p>
          <a:p>
            <a:r>
              <a:rPr lang="en-US" altLang="en-US">
                <a:ea typeface="ＭＳ Ｐゴシック" panose="020B0600070205080204" pitchFamily="34" charset="-128"/>
              </a:rPr>
              <a:t>An anniversary</a:t>
            </a:r>
          </a:p>
          <a:p>
            <a:r>
              <a:rPr lang="en-US" altLang="en-US">
                <a:ea typeface="ＭＳ Ｐゴシック" panose="020B0600070205080204" pitchFamily="34" charset="-128"/>
              </a:rPr>
              <a:t>A new study</a:t>
            </a:r>
          </a:p>
          <a:p>
            <a:r>
              <a:rPr lang="en-US" altLang="en-US">
                <a:ea typeface="ＭＳ Ｐゴシック" panose="020B0600070205080204" pitchFamily="34" charset="-128"/>
              </a:rPr>
              <a:t>A trend</a:t>
            </a:r>
          </a:p>
          <a:p>
            <a:r>
              <a:rPr lang="en-US" altLang="en-US">
                <a:ea typeface="ＭＳ Ｐゴシック" panose="020B0600070205080204" pitchFamily="34" charset="-128"/>
              </a:rPr>
              <a:t>An issue students/community residents are buzzing about or that’s really interesting or compelling</a:t>
            </a:r>
          </a:p>
          <a:p>
            <a:pPr>
              <a:buFontTx/>
              <a:buNone/>
            </a:pPr>
            <a:endParaRPr lang="en-US" altLang="en-US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itle 1">
            <a:extLst>
              <a:ext uri="{FF2B5EF4-FFF2-40B4-BE49-F238E27FC236}">
                <a16:creationId xmlns:a16="http://schemas.microsoft.com/office/drawing/2014/main" id="{561E3072-DEC2-8FE5-CB28-F061180A8C3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How to find ideas:</a:t>
            </a:r>
          </a:p>
        </p:txBody>
      </p:sp>
      <p:sp>
        <p:nvSpPr>
          <p:cNvPr id="24578" name="Content Placeholder 2">
            <a:extLst>
              <a:ext uri="{FF2B5EF4-FFF2-40B4-BE49-F238E27FC236}">
                <a16:creationId xmlns:a16="http://schemas.microsoft.com/office/drawing/2014/main" id="{F35DE179-8139-4DB2-A630-221DF8AA9693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96913" y="1730375"/>
            <a:ext cx="7772400" cy="4114800"/>
          </a:xfrm>
        </p:spPr>
        <p:txBody>
          <a:bodyPr/>
          <a:lstStyle/>
          <a:p>
            <a:r>
              <a:rPr lang="en-US" altLang="en-US" sz="2400" dirty="0">
                <a:ea typeface="ＭＳ Ｐゴシック" panose="020B0600070205080204" pitchFamily="34" charset="-128"/>
              </a:rPr>
              <a:t>Read the news—local, national, international. Think of how a current news story might be “spun” for an audience.</a:t>
            </a:r>
          </a:p>
          <a:p>
            <a:r>
              <a:rPr lang="en-US" altLang="en-US" sz="2400" dirty="0">
                <a:ea typeface="ＭＳ Ｐゴシック" panose="020B0600070205080204" pitchFamily="34" charset="-128"/>
              </a:rPr>
              <a:t>Look at newsy websites for news ideas. </a:t>
            </a:r>
          </a:p>
          <a:p>
            <a:r>
              <a:rPr lang="en-US" altLang="en-US" sz="2400" dirty="0">
                <a:ea typeface="ＭＳ Ｐゴシック" panose="020B0600070205080204" pitchFamily="34" charset="-128"/>
              </a:rPr>
              <a:t>Mine your beats – subject or location</a:t>
            </a:r>
          </a:p>
          <a:p>
            <a:r>
              <a:rPr lang="en-US" altLang="en-US" sz="2400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Look at community media – tweak or update or offer an original spin.</a:t>
            </a:r>
          </a:p>
          <a:p>
            <a:r>
              <a:rPr lang="en-US" altLang="en-US" sz="2400" dirty="0">
                <a:ea typeface="ＭＳ Ｐゴシック" panose="020B0600070205080204" pitchFamily="34" charset="-128"/>
              </a:rPr>
              <a:t>Keep your ear to the ground. Listen to what other students, professors, friends, neighbors are talking about. </a:t>
            </a:r>
          </a:p>
          <a:p>
            <a:r>
              <a:rPr lang="en-US" altLang="en-US" sz="2400" dirty="0">
                <a:highlight>
                  <a:srgbClr val="FFFF00"/>
                </a:highlight>
                <a:ea typeface="ＭＳ Ｐゴシック" panose="020B0600070205080204" pitchFamily="34" charset="-128"/>
              </a:rPr>
              <a:t>Think about how something’s changed.</a:t>
            </a:r>
          </a:p>
          <a:p>
            <a:r>
              <a:rPr lang="en-US" altLang="en-US" sz="2400" dirty="0">
                <a:ea typeface="ＭＳ Ｐゴシック" panose="020B0600070205080204" pitchFamily="34" charset="-128"/>
              </a:rPr>
              <a:t>Consider what’s important to your audience RIGHT NOW.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247" name="Rectangle 10246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42" name="Picture 2" descr="Pete Hegseth, Trump's new defense secretary, issues message vowing to  'rapidly' field emerging tech | DefenseScoop">
            <a:extLst>
              <a:ext uri="{FF2B5EF4-FFF2-40B4-BE49-F238E27FC236}">
                <a16:creationId xmlns:a16="http://schemas.microsoft.com/office/drawing/2014/main" id="{8B3A7800-AD4E-590E-F9EA-7C67AEDA4B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57" r="9955" b="-1"/>
          <a:stretch/>
        </p:blipFill>
        <p:spPr bwMode="auto">
          <a:xfrm>
            <a:off x="1891767" y="10"/>
            <a:ext cx="7252231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49" name="Rectangle 10248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542696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9E0EEB0-896A-FCB4-53B6-C84EE76CD910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28650" y="365125"/>
            <a:ext cx="2866641" cy="189991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 eaLnBrk="1" hangingPunct="1">
              <a:lnSpc>
                <a:spcPct val="90000"/>
              </a:lnSpc>
            </a:pPr>
            <a:r>
              <a:rPr lang="en-US" sz="3200" kern="1200">
                <a:solidFill>
                  <a:schemeClr val="tx1"/>
                </a:solidFill>
                <a:ea typeface="+mj-ea"/>
                <a:cs typeface="+mj-cs"/>
              </a:rPr>
              <a:t>Pete Hegseth confirmed as defense secretary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C1BDCC-69C1-6D05-CC18-73D730D7106A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628650" y="2434201"/>
            <a:ext cx="2866641" cy="3742762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en-US" sz="1700" b="0" i="0" u="none" strike="noStrike" kern="1200" dirty="0">
                <a:effectLst/>
                <a:ea typeface="+mn-ea"/>
                <a:cs typeface="+mn-cs"/>
              </a:rPr>
              <a:t>"I'm straight up just saying we should not have women in combat roles…“We will not stop until trans-lesbian black females run everything.”</a:t>
            </a:r>
          </a:p>
          <a:p>
            <a:pPr marL="0" indent="-2286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1700" kern="1200" dirty="0"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015219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5" name="Down Arrow 7">
            <a:extLst>
              <a:ext uri="{FF2B5EF4-FFF2-40B4-BE49-F238E27FC236}">
                <a16:creationId xmlns:a16="http://schemas.microsoft.com/office/drawing/2014/main" id="{D4771268-CB57-404A-9271-370EB28F60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83356" y="1928731"/>
            <a:ext cx="3333749" cy="2624327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B7F8FA5-A10B-EE83-CEC6-E21DF364FB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1525" y="1967266"/>
            <a:ext cx="1971675" cy="2547257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31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Eagles and Chiefs advance to the Super Bowl </a:t>
            </a:r>
          </a:p>
        </p:txBody>
      </p:sp>
      <p:pic>
        <p:nvPicPr>
          <p:cNvPr id="2050" name="Picture 2" descr="Birds vs. Behemoth: Do the Eagles Have a Super Bowl Shot Against the Chiefs?  - WSJ">
            <a:extLst>
              <a:ext uri="{FF2B5EF4-FFF2-40B4-BE49-F238E27FC236}">
                <a16:creationId xmlns:a16="http://schemas.microsoft.com/office/drawing/2014/main" id="{549F51E6-5C81-6F41-B62E-0B2485054D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582987" y="885073"/>
            <a:ext cx="5085525" cy="5085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40652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82" name="Rectangle 2081">
            <a:extLst>
              <a:ext uri="{FF2B5EF4-FFF2-40B4-BE49-F238E27FC236}">
                <a16:creationId xmlns:a16="http://schemas.microsoft.com/office/drawing/2014/main" id="{53F29798-D584-4792-9B62-3F5F5C36D6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642FA98-368A-FD47-8DA5-7F5BFABE69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84805"/>
            <a:ext cx="7886700" cy="150588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 eaLnBrk="1" hangingPunct="1">
              <a:lnSpc>
                <a:spcPct val="90000"/>
              </a:lnSpc>
            </a:pPr>
            <a:r>
              <a:rPr lang="en-US" sz="2500" b="1" kern="120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DHS Secretary joins ICE agents making high-profile arrest in the Bronx – January 28, 2025</a:t>
            </a:r>
            <a:br>
              <a:rPr lang="en-US" sz="2500" b="1" kern="120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</a:br>
            <a:br>
              <a:rPr lang="en-US" sz="25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endParaRPr lang="en-US" sz="2500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4" name="Picture 3" descr="A screenshot of a social media post&#10;&#10;AI-generated content may be incorrect.">
            <a:extLst>
              <a:ext uri="{FF2B5EF4-FFF2-40B4-BE49-F238E27FC236}">
                <a16:creationId xmlns:a16="http://schemas.microsoft.com/office/drawing/2014/main" id="{D1E1D7F3-93BD-2BBE-D750-D8B171E096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534" y="1845426"/>
            <a:ext cx="7876642" cy="4450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72549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24B959-1C5C-D619-9CB0-DC2839EF4C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Surprise hit: “One of Dem Days”</a:t>
            </a:r>
            <a:br>
              <a:rPr lang="en-US" dirty="0"/>
            </a:br>
            <a:r>
              <a:rPr lang="en-US" sz="2800" dirty="0"/>
              <a:t>(produced by Issa Rae)</a:t>
            </a:r>
          </a:p>
        </p:txBody>
      </p:sp>
      <p:pic>
        <p:nvPicPr>
          <p:cNvPr id="5" name="Picture 4" descr="Two women in a car&#10;&#10;AI-generated content may be incorrect.">
            <a:extLst>
              <a:ext uri="{FF2B5EF4-FFF2-40B4-BE49-F238E27FC236}">
                <a16:creationId xmlns:a16="http://schemas.microsoft.com/office/drawing/2014/main" id="{E80BB37D-FBB7-5C7A-D3D4-6C360A0F83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6650" y="1905000"/>
            <a:ext cx="6870700" cy="4102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260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03" name="Rectangle 4102">
            <a:extLst>
              <a:ext uri="{FF2B5EF4-FFF2-40B4-BE49-F238E27FC236}">
                <a16:creationId xmlns:a16="http://schemas.microsoft.com/office/drawing/2014/main" id="{9B7AD9F6-8CE7-4299-8FC6-328F4DCD3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7F6DE81-EBCC-4683-FB18-F48999A24E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7753" y="640080"/>
            <a:ext cx="2800511" cy="356616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 eaLnBrk="1" hangingPunct="1">
              <a:lnSpc>
                <a:spcPct val="90000"/>
              </a:lnSpc>
            </a:pPr>
            <a:r>
              <a:rPr lang="en-US" sz="3300" kern="1200">
                <a:solidFill>
                  <a:schemeClr val="tx1"/>
                </a:solidFill>
                <a:ea typeface="+mj-ea"/>
                <a:cs typeface="+mj-cs"/>
              </a:rPr>
              <a:t>New research points to alcohol risks; surgeon general suggests warning labels</a:t>
            </a:r>
          </a:p>
        </p:txBody>
      </p:sp>
      <p:sp>
        <p:nvSpPr>
          <p:cNvPr id="4105" name="sketchy line">
            <a:extLst>
              <a:ext uri="{FF2B5EF4-FFF2-40B4-BE49-F238E27FC236}">
                <a16:creationId xmlns:a16="http://schemas.microsoft.com/office/drawing/2014/main" id="{F49775AF-8896-43EE-92C6-83497D6DC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7753" y="4409267"/>
            <a:ext cx="2606040" cy="18288"/>
          </a:xfrm>
          <a:custGeom>
            <a:avLst/>
            <a:gdLst>
              <a:gd name="connsiteX0" fmla="*/ 0 w 2606040"/>
              <a:gd name="connsiteY0" fmla="*/ 0 h 18288"/>
              <a:gd name="connsiteX1" fmla="*/ 625450 w 2606040"/>
              <a:gd name="connsiteY1" fmla="*/ 0 h 18288"/>
              <a:gd name="connsiteX2" fmla="*/ 1224839 w 2606040"/>
              <a:gd name="connsiteY2" fmla="*/ 0 h 18288"/>
              <a:gd name="connsiteX3" fmla="*/ 1824228 w 2606040"/>
              <a:gd name="connsiteY3" fmla="*/ 0 h 18288"/>
              <a:gd name="connsiteX4" fmla="*/ 2606040 w 2606040"/>
              <a:gd name="connsiteY4" fmla="*/ 0 h 18288"/>
              <a:gd name="connsiteX5" fmla="*/ 2606040 w 2606040"/>
              <a:gd name="connsiteY5" fmla="*/ 18288 h 18288"/>
              <a:gd name="connsiteX6" fmla="*/ 1902409 w 2606040"/>
              <a:gd name="connsiteY6" fmla="*/ 18288 h 18288"/>
              <a:gd name="connsiteX7" fmla="*/ 1276960 w 2606040"/>
              <a:gd name="connsiteY7" fmla="*/ 18288 h 18288"/>
              <a:gd name="connsiteX8" fmla="*/ 677570 w 2606040"/>
              <a:gd name="connsiteY8" fmla="*/ 18288 h 18288"/>
              <a:gd name="connsiteX9" fmla="*/ 0 w 2606040"/>
              <a:gd name="connsiteY9" fmla="*/ 18288 h 18288"/>
              <a:gd name="connsiteX10" fmla="*/ 0 w 2606040"/>
              <a:gd name="connsiteY10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06040" h="18288" fill="none" extrusionOk="0">
                <a:moveTo>
                  <a:pt x="0" y="0"/>
                </a:moveTo>
                <a:cubicBezTo>
                  <a:pt x="266776" y="-600"/>
                  <a:pt x="322756" y="3201"/>
                  <a:pt x="625450" y="0"/>
                </a:cubicBezTo>
                <a:cubicBezTo>
                  <a:pt x="928144" y="-3201"/>
                  <a:pt x="968141" y="9269"/>
                  <a:pt x="1224839" y="0"/>
                </a:cubicBezTo>
                <a:cubicBezTo>
                  <a:pt x="1481537" y="-9269"/>
                  <a:pt x="1569059" y="21947"/>
                  <a:pt x="1824228" y="0"/>
                </a:cubicBezTo>
                <a:cubicBezTo>
                  <a:pt x="2079397" y="-21947"/>
                  <a:pt x="2326053" y="-10194"/>
                  <a:pt x="2606040" y="0"/>
                </a:cubicBezTo>
                <a:cubicBezTo>
                  <a:pt x="2605462" y="4771"/>
                  <a:pt x="2606793" y="12323"/>
                  <a:pt x="2606040" y="18288"/>
                </a:cubicBezTo>
                <a:cubicBezTo>
                  <a:pt x="2256758" y="31410"/>
                  <a:pt x="2173673" y="-12878"/>
                  <a:pt x="1902409" y="18288"/>
                </a:cubicBezTo>
                <a:cubicBezTo>
                  <a:pt x="1631145" y="49454"/>
                  <a:pt x="1461378" y="5466"/>
                  <a:pt x="1276960" y="18288"/>
                </a:cubicBezTo>
                <a:cubicBezTo>
                  <a:pt x="1092542" y="31110"/>
                  <a:pt x="890442" y="13213"/>
                  <a:pt x="677570" y="18288"/>
                </a:cubicBezTo>
                <a:cubicBezTo>
                  <a:pt x="464698" y="23364"/>
                  <a:pt x="187648" y="35837"/>
                  <a:pt x="0" y="18288"/>
                </a:cubicBezTo>
                <a:cubicBezTo>
                  <a:pt x="841" y="12879"/>
                  <a:pt x="-726" y="3977"/>
                  <a:pt x="0" y="0"/>
                </a:cubicBezTo>
                <a:close/>
              </a:path>
              <a:path w="2606040" h="18288" stroke="0" extrusionOk="0">
                <a:moveTo>
                  <a:pt x="0" y="0"/>
                </a:moveTo>
                <a:cubicBezTo>
                  <a:pt x="197231" y="3803"/>
                  <a:pt x="358914" y="-9291"/>
                  <a:pt x="599389" y="0"/>
                </a:cubicBezTo>
                <a:cubicBezTo>
                  <a:pt x="839864" y="9291"/>
                  <a:pt x="979371" y="8509"/>
                  <a:pt x="1303020" y="0"/>
                </a:cubicBezTo>
                <a:cubicBezTo>
                  <a:pt x="1626669" y="-8509"/>
                  <a:pt x="1726300" y="7440"/>
                  <a:pt x="1876349" y="0"/>
                </a:cubicBezTo>
                <a:cubicBezTo>
                  <a:pt x="2026398" y="-7440"/>
                  <a:pt x="2430712" y="17957"/>
                  <a:pt x="2606040" y="0"/>
                </a:cubicBezTo>
                <a:cubicBezTo>
                  <a:pt x="2605426" y="8857"/>
                  <a:pt x="2606544" y="13619"/>
                  <a:pt x="2606040" y="18288"/>
                </a:cubicBezTo>
                <a:cubicBezTo>
                  <a:pt x="2393024" y="2241"/>
                  <a:pt x="2191161" y="39259"/>
                  <a:pt x="1980590" y="18288"/>
                </a:cubicBezTo>
                <a:cubicBezTo>
                  <a:pt x="1770019" y="-2683"/>
                  <a:pt x="1476440" y="36114"/>
                  <a:pt x="1276960" y="18288"/>
                </a:cubicBezTo>
                <a:cubicBezTo>
                  <a:pt x="1077480" y="463"/>
                  <a:pt x="880988" y="42125"/>
                  <a:pt x="651510" y="18288"/>
                </a:cubicBezTo>
                <a:cubicBezTo>
                  <a:pt x="422032" y="-5549"/>
                  <a:pt x="130744" y="-1947"/>
                  <a:pt x="0" y="18288"/>
                </a:cubicBezTo>
                <a:cubicBezTo>
                  <a:pt x="-487" y="10816"/>
                  <a:pt x="-839" y="6058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098" name="Picture 2" descr="25,368 People Bar Club Stock Photos - Free &amp; Royalty-Free Stock Photos from  Dreamstime">
            <a:extLst>
              <a:ext uri="{FF2B5EF4-FFF2-40B4-BE49-F238E27FC236}">
                <a16:creationId xmlns:a16="http://schemas.microsoft.com/office/drawing/2014/main" id="{69464227-FC77-D13C-5EBE-D415E62C6D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42" r="34943" b="-1"/>
          <a:stretch/>
        </p:blipFill>
        <p:spPr bwMode="auto">
          <a:xfrm>
            <a:off x="3983776" y="10"/>
            <a:ext cx="5159081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99298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127" name="Rectangle 5126">
            <a:extLst>
              <a:ext uri="{FF2B5EF4-FFF2-40B4-BE49-F238E27FC236}">
                <a16:creationId xmlns:a16="http://schemas.microsoft.com/office/drawing/2014/main" id="{06DA9DF9-31F7-4056-B42E-878CC92417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4A70280-C042-65ED-2956-8C13C9D6440F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82601" y="643467"/>
            <a:ext cx="3465438" cy="4567137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l" eaLnBrk="1" hangingPunct="1">
              <a:lnSpc>
                <a:spcPct val="90000"/>
              </a:lnSpc>
            </a:pPr>
            <a:br>
              <a:rPr lang="en-US" sz="1500" b="1" i="0" u="none" strike="noStrike" kern="1200" dirty="0">
                <a:solidFill>
                  <a:schemeClr val="tx1"/>
                </a:solidFill>
                <a:effectLst/>
                <a:ea typeface="+mj-ea"/>
                <a:cs typeface="+mj-cs"/>
              </a:rPr>
            </a:br>
            <a:br>
              <a:rPr lang="en-US" sz="1500" b="1" i="0" u="none" strike="noStrike" kern="1200" dirty="0">
                <a:solidFill>
                  <a:schemeClr val="tx1"/>
                </a:solidFill>
                <a:effectLst/>
                <a:ea typeface="+mj-ea"/>
                <a:cs typeface="+mj-cs"/>
              </a:rPr>
            </a:br>
            <a:br>
              <a:rPr lang="en-US" sz="1500" b="1" i="0" u="none" strike="noStrike" kern="1200" dirty="0">
                <a:solidFill>
                  <a:schemeClr val="tx1"/>
                </a:solidFill>
                <a:effectLst/>
                <a:ea typeface="+mj-ea"/>
                <a:cs typeface="+mj-cs"/>
              </a:rPr>
            </a:br>
            <a:br>
              <a:rPr lang="en-US" sz="1500" b="1" i="0" u="none" strike="noStrike" kern="1200" dirty="0">
                <a:solidFill>
                  <a:schemeClr val="tx1"/>
                </a:solidFill>
                <a:effectLst/>
                <a:ea typeface="+mj-ea"/>
                <a:cs typeface="+mj-cs"/>
              </a:rPr>
            </a:br>
            <a:br>
              <a:rPr lang="en-US" sz="1500" b="1" i="0" u="none" strike="noStrike" kern="1200" dirty="0">
                <a:solidFill>
                  <a:schemeClr val="tx1"/>
                </a:solidFill>
                <a:effectLst/>
                <a:ea typeface="+mj-ea"/>
                <a:cs typeface="+mj-cs"/>
              </a:rPr>
            </a:br>
            <a:br>
              <a:rPr lang="en-US" sz="1500" b="1" i="0" u="none" strike="noStrike" kern="1200" dirty="0">
                <a:solidFill>
                  <a:schemeClr val="tx1"/>
                </a:solidFill>
                <a:effectLst/>
                <a:ea typeface="+mj-ea"/>
                <a:cs typeface="+mj-cs"/>
              </a:rPr>
            </a:br>
            <a:br>
              <a:rPr lang="en-US" sz="1500" b="1" i="0" u="none" strike="noStrike" kern="1200" dirty="0">
                <a:solidFill>
                  <a:schemeClr val="tx1"/>
                </a:solidFill>
                <a:effectLst/>
                <a:ea typeface="+mj-ea"/>
                <a:cs typeface="+mj-cs"/>
              </a:rPr>
            </a:br>
            <a:br>
              <a:rPr lang="en-US" sz="1500" b="1" i="0" u="none" strike="noStrike" kern="1200" dirty="0">
                <a:solidFill>
                  <a:schemeClr val="tx1"/>
                </a:solidFill>
                <a:effectLst/>
                <a:ea typeface="+mj-ea"/>
                <a:cs typeface="+mj-cs"/>
              </a:rPr>
            </a:br>
            <a:br>
              <a:rPr lang="en-US" sz="1500" b="1" i="0" u="none" strike="noStrike" kern="1200" dirty="0">
                <a:solidFill>
                  <a:schemeClr val="tx1"/>
                </a:solidFill>
                <a:effectLst/>
                <a:ea typeface="+mj-ea"/>
                <a:cs typeface="+mj-cs"/>
              </a:rPr>
            </a:br>
            <a:br>
              <a:rPr lang="en-US" sz="1500" b="1" i="0" u="none" strike="noStrike" kern="1200" dirty="0">
                <a:solidFill>
                  <a:schemeClr val="tx1"/>
                </a:solidFill>
                <a:effectLst/>
                <a:ea typeface="+mj-ea"/>
                <a:cs typeface="+mj-cs"/>
              </a:rPr>
            </a:br>
            <a:br>
              <a:rPr lang="en-US" sz="2400" b="1" i="0" u="none" strike="noStrike" kern="1200" dirty="0">
                <a:solidFill>
                  <a:schemeClr val="tx1"/>
                </a:solidFill>
                <a:effectLst/>
                <a:ea typeface="+mj-ea"/>
                <a:cs typeface="+mj-cs"/>
              </a:rPr>
            </a:br>
            <a:r>
              <a:rPr lang="en-US" sz="2400" b="1" i="0" u="none" strike="noStrike" kern="1200" dirty="0">
                <a:solidFill>
                  <a:schemeClr val="tx1"/>
                </a:solidFill>
                <a:effectLst/>
                <a:ea typeface="+mj-ea"/>
                <a:cs typeface="+mj-cs"/>
              </a:rPr>
              <a:t>A new survey from MetLife</a:t>
            </a:r>
            <a:r>
              <a:rPr lang="en-US" sz="2400" b="0" i="0" u="none" strike="noStrike" kern="1200" dirty="0">
                <a:solidFill>
                  <a:schemeClr val="tx1"/>
                </a:solidFill>
                <a:effectLst/>
                <a:ea typeface="+mj-ea"/>
                <a:cs typeface="+mj-cs"/>
              </a:rPr>
              <a:t> paints a picture of Gen Z as disconnected, stressed, and isolated—and a generation that feels less successful than their peers. Researchers spoke to nearly 3,000 full-time employees </a:t>
            </a:r>
            <a:r>
              <a:rPr lang="en-US" sz="2400" kern="1200" dirty="0">
                <a:solidFill>
                  <a:schemeClr val="tx1"/>
                </a:solidFill>
                <a:ea typeface="+mj-ea"/>
                <a:cs typeface="+mj-cs"/>
              </a:rPr>
              <a:t>born between the mid-1990s and early 2010s. </a:t>
            </a:r>
            <a:br>
              <a:rPr lang="en-US" sz="1500" b="0" i="0" u="none" strike="noStrike" kern="1200" dirty="0">
                <a:solidFill>
                  <a:schemeClr val="tx1"/>
                </a:solidFill>
                <a:effectLst/>
                <a:ea typeface="+mj-ea"/>
                <a:cs typeface="+mj-cs"/>
              </a:rPr>
            </a:br>
            <a:endParaRPr lang="en-US" sz="1500" kern="1200" dirty="0">
              <a:solidFill>
                <a:schemeClr val="tx1"/>
              </a:solidFill>
              <a:ea typeface="+mj-ea"/>
              <a:cs typeface="+mj-cs"/>
            </a:endParaRPr>
          </a:p>
        </p:txBody>
      </p:sp>
      <p:pic>
        <p:nvPicPr>
          <p:cNvPr id="5122" name="Picture 2" descr="580,300+ Sad People At Work Stock Photos, Pictures &amp; Royalty-Free Images -  iStock | Problems">
            <a:extLst>
              <a:ext uri="{FF2B5EF4-FFF2-40B4-BE49-F238E27FC236}">
                <a16:creationId xmlns:a16="http://schemas.microsoft.com/office/drawing/2014/main" id="{FEEB0C14-F4BA-4460-CA70-82108D4725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361" r="22111" b="-1"/>
          <a:stretch/>
        </p:blipFill>
        <p:spPr bwMode="auto">
          <a:xfrm>
            <a:off x="4671911" y="10"/>
            <a:ext cx="4472089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6954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5" name="Down Arrow 7">
            <a:extLst>
              <a:ext uri="{FF2B5EF4-FFF2-40B4-BE49-F238E27FC236}">
                <a16:creationId xmlns:a16="http://schemas.microsoft.com/office/drawing/2014/main" id="{D4771268-CB57-404A-9271-370EB28F60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83356" y="1928731"/>
            <a:ext cx="3333749" cy="2624327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D46926B-B68C-7C04-4158-1264EB007E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1525" y="1967266"/>
            <a:ext cx="1971675" cy="2547257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15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(anniversary)Hurricane Katrina, August 2005</a:t>
            </a:r>
          </a:p>
        </p:txBody>
      </p:sp>
      <p:pic>
        <p:nvPicPr>
          <p:cNvPr id="6146" name="Picture 2" descr="Hurricane Katrina | Deaths, Damage, &amp; Facts | Britannica">
            <a:extLst>
              <a:ext uri="{FF2B5EF4-FFF2-40B4-BE49-F238E27FC236}">
                <a16:creationId xmlns:a16="http://schemas.microsoft.com/office/drawing/2014/main" id="{D7037D93-6ED7-0965-9963-F6AB2F9309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582987" y="1838609"/>
            <a:ext cx="5085525" cy="31784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916817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7" name="Rectangle 7176">
            <a:extLst>
              <a:ext uri="{FF2B5EF4-FFF2-40B4-BE49-F238E27FC236}">
                <a16:creationId xmlns:a16="http://schemas.microsoft.com/office/drawing/2014/main" id="{DC35A348-C5D6-4112-9FDD-93A493B010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242DAFA-7EE4-A446-7C92-B3300CB78C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49" y="4428000"/>
            <a:ext cx="4607719" cy="1400400"/>
          </a:xfrm>
        </p:spPr>
        <p:txBody>
          <a:bodyPr vert="horz" wrap="square" lIns="91440" tIns="45720" rIns="91440" bIns="45720" rtlCol="0" anchor="b">
            <a:normAutofit/>
          </a:bodyPr>
          <a:lstStyle/>
          <a:p>
            <a:pPr algn="l" eaLnBrk="1" hangingPunct="1">
              <a:lnSpc>
                <a:spcPct val="90000"/>
              </a:lnSpc>
            </a:pPr>
            <a:r>
              <a:rPr lang="en-US" sz="49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Seasonal</a:t>
            </a:r>
          </a:p>
        </p:txBody>
      </p:sp>
      <p:pic>
        <p:nvPicPr>
          <p:cNvPr id="6146" name="Picture 2" descr="Atishoo! The science of sneezing properly | Health | The Guardian">
            <a:extLst>
              <a:ext uri="{FF2B5EF4-FFF2-40B4-BE49-F238E27FC236}">
                <a16:creationId xmlns:a16="http://schemas.microsoft.com/office/drawing/2014/main" id="{51A6C2B5-A696-1D4A-6AED-F762209560C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657" r="9404" b="-2"/>
          <a:stretch/>
        </p:blipFill>
        <p:spPr bwMode="auto">
          <a:xfrm>
            <a:off x="20" y="10"/>
            <a:ext cx="3000355" cy="4005933"/>
          </a:xfrm>
          <a:custGeom>
            <a:avLst/>
            <a:gdLst/>
            <a:ahLst/>
            <a:cxnLst/>
            <a:rect l="l" t="t" r="r" b="b"/>
            <a:pathLst>
              <a:path w="4000500" h="4005943">
                <a:moveTo>
                  <a:pt x="0" y="0"/>
                </a:moveTo>
                <a:lnTo>
                  <a:pt x="4000500" y="0"/>
                </a:lnTo>
                <a:lnTo>
                  <a:pt x="4000500" y="3936797"/>
                </a:lnTo>
                <a:lnTo>
                  <a:pt x="3316514" y="4005943"/>
                </a:lnTo>
                <a:lnTo>
                  <a:pt x="0" y="3964175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Your Guide To Fashion Month's Spring 2025 Shows">
            <a:extLst>
              <a:ext uri="{FF2B5EF4-FFF2-40B4-BE49-F238E27FC236}">
                <a16:creationId xmlns:a16="http://schemas.microsoft.com/office/drawing/2014/main" id="{1C8A5715-AEA7-7237-30C5-A502847F00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04" r="23407" b="-3"/>
          <a:stretch/>
        </p:blipFill>
        <p:spPr bwMode="auto">
          <a:xfrm>
            <a:off x="3143251" y="10"/>
            <a:ext cx="2857499" cy="3917529"/>
          </a:xfrm>
          <a:custGeom>
            <a:avLst/>
            <a:gdLst/>
            <a:ahLst/>
            <a:cxnLst/>
            <a:rect l="l" t="t" r="r" b="b"/>
            <a:pathLst>
              <a:path w="3809998" h="3917539">
                <a:moveTo>
                  <a:pt x="0" y="0"/>
                </a:moveTo>
                <a:lnTo>
                  <a:pt x="3809998" y="0"/>
                </a:lnTo>
                <a:lnTo>
                  <a:pt x="3809998" y="3909212"/>
                </a:lnTo>
                <a:lnTo>
                  <a:pt x="1781628" y="3737429"/>
                </a:lnTo>
                <a:lnTo>
                  <a:pt x="0" y="3917539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A frozen fountain covered in icicles in New York City's Bryant Park this weekend.">
            <a:extLst>
              <a:ext uri="{FF2B5EF4-FFF2-40B4-BE49-F238E27FC236}">
                <a16:creationId xmlns:a16="http://schemas.microsoft.com/office/drawing/2014/main" id="{152EE952-CBF2-EF3F-CECC-5B879F9F7F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71" r="20534" b="3"/>
          <a:stretch/>
        </p:blipFill>
        <p:spPr bwMode="auto">
          <a:xfrm>
            <a:off x="6143625" y="10"/>
            <a:ext cx="3000375" cy="3959022"/>
          </a:xfrm>
          <a:custGeom>
            <a:avLst/>
            <a:gdLst/>
            <a:ahLst/>
            <a:cxnLst/>
            <a:rect l="l" t="t" r="r" b="b"/>
            <a:pathLst>
              <a:path w="4000500" h="3959032">
                <a:moveTo>
                  <a:pt x="0" y="0"/>
                </a:moveTo>
                <a:lnTo>
                  <a:pt x="4000500" y="0"/>
                </a:lnTo>
                <a:lnTo>
                  <a:pt x="4000500" y="3959032"/>
                </a:lnTo>
                <a:lnTo>
                  <a:pt x="9072" y="3926114"/>
                </a:lnTo>
                <a:lnTo>
                  <a:pt x="0" y="3925346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179" name="Group 7178">
            <a:extLst>
              <a:ext uri="{FF2B5EF4-FFF2-40B4-BE49-F238E27FC236}">
                <a16:creationId xmlns:a16="http://schemas.microsoft.com/office/drawing/2014/main" id="{AC0B7807-0C83-4963-821A-69B172722E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3528992"/>
            <a:ext cx="9144000" cy="757168"/>
            <a:chOff x="0" y="2959818"/>
            <a:chExt cx="12192000" cy="757168"/>
          </a:xfrm>
        </p:grpSpPr>
        <p:sp>
          <p:nvSpPr>
            <p:cNvPr id="7180" name="Freeform: Shape 7179">
              <a:extLst>
                <a:ext uri="{FF2B5EF4-FFF2-40B4-BE49-F238E27FC236}">
                  <a16:creationId xmlns:a16="http://schemas.microsoft.com/office/drawing/2014/main" id="{BB027EC7-3252-48A2-A7A4-1741F72E47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959818"/>
              <a:ext cx="12192000" cy="757168"/>
            </a:xfrm>
            <a:custGeom>
              <a:avLst/>
              <a:gdLst>
                <a:gd name="connsiteX0" fmla="*/ 0 w 12192000"/>
                <a:gd name="connsiteY0" fmla="*/ 0 h 757168"/>
                <a:gd name="connsiteX1" fmla="*/ 41653 w 12192000"/>
                <a:gd name="connsiteY1" fmla="*/ 6945 h 757168"/>
                <a:gd name="connsiteX2" fmla="*/ 81317 w 12192000"/>
                <a:gd name="connsiteY2" fmla="*/ 15509 h 757168"/>
                <a:gd name="connsiteX3" fmla="*/ 114150 w 12192000"/>
                <a:gd name="connsiteY3" fmla="*/ 28105 h 757168"/>
                <a:gd name="connsiteX4" fmla="*/ 214865 w 12192000"/>
                <a:gd name="connsiteY4" fmla="*/ 58374 h 757168"/>
                <a:gd name="connsiteX5" fmla="*/ 299237 w 12192000"/>
                <a:gd name="connsiteY5" fmla="*/ 63560 h 757168"/>
                <a:gd name="connsiteX6" fmla="*/ 415570 w 12192000"/>
                <a:gd name="connsiteY6" fmla="*/ 83774 h 757168"/>
                <a:gd name="connsiteX7" fmla="*/ 633210 w 12192000"/>
                <a:gd name="connsiteY7" fmla="*/ 109108 h 757168"/>
                <a:gd name="connsiteX8" fmla="*/ 677567 w 12192000"/>
                <a:gd name="connsiteY8" fmla="*/ 119446 h 757168"/>
                <a:gd name="connsiteX9" fmla="*/ 946429 w 12192000"/>
                <a:gd name="connsiteY9" fmla="*/ 171502 h 757168"/>
                <a:gd name="connsiteX10" fmla="*/ 1163367 w 12192000"/>
                <a:gd name="connsiteY10" fmla="*/ 182106 h 757168"/>
                <a:gd name="connsiteX11" fmla="*/ 1180337 w 12192000"/>
                <a:gd name="connsiteY11" fmla="*/ 181279 h 757168"/>
                <a:gd name="connsiteX12" fmla="*/ 1263939 w 12192000"/>
                <a:gd name="connsiteY12" fmla="*/ 173070 h 757168"/>
                <a:gd name="connsiteX13" fmla="*/ 1392213 w 12192000"/>
                <a:gd name="connsiteY13" fmla="*/ 183225 h 757168"/>
                <a:gd name="connsiteX14" fmla="*/ 1479752 w 12192000"/>
                <a:gd name="connsiteY14" fmla="*/ 205174 h 757168"/>
                <a:gd name="connsiteX15" fmla="*/ 1589813 w 12192000"/>
                <a:gd name="connsiteY15" fmla="*/ 211706 h 757168"/>
                <a:gd name="connsiteX16" fmla="*/ 1716264 w 12192000"/>
                <a:gd name="connsiteY16" fmla="*/ 207459 h 757168"/>
                <a:gd name="connsiteX17" fmla="*/ 1772900 w 12192000"/>
                <a:gd name="connsiteY17" fmla="*/ 208137 h 757168"/>
                <a:gd name="connsiteX18" fmla="*/ 1929319 w 12192000"/>
                <a:gd name="connsiteY18" fmla="*/ 193822 h 757168"/>
                <a:gd name="connsiteX19" fmla="*/ 2021514 w 12192000"/>
                <a:gd name="connsiteY19" fmla="*/ 204186 h 757168"/>
                <a:gd name="connsiteX20" fmla="*/ 2111753 w 12192000"/>
                <a:gd name="connsiteY20" fmla="*/ 223797 h 757168"/>
                <a:gd name="connsiteX21" fmla="*/ 2169356 w 12192000"/>
                <a:gd name="connsiteY21" fmla="*/ 241125 h 757168"/>
                <a:gd name="connsiteX22" fmla="*/ 2286638 w 12192000"/>
                <a:gd name="connsiteY22" fmla="*/ 257382 h 757168"/>
                <a:gd name="connsiteX23" fmla="*/ 2308368 w 12192000"/>
                <a:gd name="connsiteY23" fmla="*/ 256995 h 757168"/>
                <a:gd name="connsiteX24" fmla="*/ 2660621 w 12192000"/>
                <a:gd name="connsiteY24" fmla="*/ 262863 h 757168"/>
                <a:gd name="connsiteX25" fmla="*/ 2801134 w 12192000"/>
                <a:gd name="connsiteY25" fmla="*/ 250006 h 757168"/>
                <a:gd name="connsiteX26" fmla="*/ 2830994 w 12192000"/>
                <a:gd name="connsiteY26" fmla="*/ 249091 h 757168"/>
                <a:gd name="connsiteX27" fmla="*/ 3129084 w 12192000"/>
                <a:gd name="connsiteY27" fmla="*/ 242009 h 757168"/>
                <a:gd name="connsiteX28" fmla="*/ 3162162 w 12192000"/>
                <a:gd name="connsiteY28" fmla="*/ 242789 h 757168"/>
                <a:gd name="connsiteX29" fmla="*/ 3254072 w 12192000"/>
                <a:gd name="connsiteY29" fmla="*/ 251612 h 757168"/>
                <a:gd name="connsiteX30" fmla="*/ 3473491 w 12192000"/>
                <a:gd name="connsiteY30" fmla="*/ 221903 h 757168"/>
                <a:gd name="connsiteX31" fmla="*/ 3691860 w 12192000"/>
                <a:gd name="connsiteY31" fmla="*/ 219228 h 757168"/>
                <a:gd name="connsiteX32" fmla="*/ 3811494 w 12192000"/>
                <a:gd name="connsiteY32" fmla="*/ 225691 h 757168"/>
                <a:gd name="connsiteX33" fmla="*/ 3897533 w 12192000"/>
                <a:gd name="connsiteY33" fmla="*/ 220087 h 757168"/>
                <a:gd name="connsiteX34" fmla="*/ 4109430 w 12192000"/>
                <a:gd name="connsiteY34" fmla="*/ 200477 h 757168"/>
                <a:gd name="connsiteX35" fmla="*/ 4208772 w 12192000"/>
                <a:gd name="connsiteY35" fmla="*/ 200914 h 757168"/>
                <a:gd name="connsiteX36" fmla="*/ 4314641 w 12192000"/>
                <a:gd name="connsiteY36" fmla="*/ 196159 h 757168"/>
                <a:gd name="connsiteX37" fmla="*/ 4577622 w 12192000"/>
                <a:gd name="connsiteY37" fmla="*/ 163774 h 757168"/>
                <a:gd name="connsiteX38" fmla="*/ 4790345 w 12192000"/>
                <a:gd name="connsiteY38" fmla="*/ 177592 h 757168"/>
                <a:gd name="connsiteX39" fmla="*/ 4926164 w 12192000"/>
                <a:gd name="connsiteY39" fmla="*/ 184139 h 757168"/>
                <a:gd name="connsiteX40" fmla="*/ 5088812 w 12192000"/>
                <a:gd name="connsiteY40" fmla="*/ 177401 h 757168"/>
                <a:gd name="connsiteX41" fmla="*/ 5222466 w 12192000"/>
                <a:gd name="connsiteY41" fmla="*/ 162082 h 757168"/>
                <a:gd name="connsiteX42" fmla="*/ 5406528 w 12192000"/>
                <a:gd name="connsiteY42" fmla="*/ 153987 h 757168"/>
                <a:gd name="connsiteX43" fmla="*/ 5590716 w 12192000"/>
                <a:gd name="connsiteY43" fmla="*/ 129490 h 757168"/>
                <a:gd name="connsiteX44" fmla="*/ 5719429 w 12192000"/>
                <a:gd name="connsiteY44" fmla="*/ 110099 h 757168"/>
                <a:gd name="connsiteX45" fmla="*/ 5897895 w 12192000"/>
                <a:gd name="connsiteY45" fmla="*/ 96368 h 757168"/>
                <a:gd name="connsiteX46" fmla="*/ 6169957 w 12192000"/>
                <a:gd name="connsiteY46" fmla="*/ 94411 h 757168"/>
                <a:gd name="connsiteX47" fmla="*/ 6294827 w 12192000"/>
                <a:gd name="connsiteY47" fmla="*/ 99236 h 757168"/>
                <a:gd name="connsiteX48" fmla="*/ 6494261 w 12192000"/>
                <a:gd name="connsiteY48" fmla="*/ 71724 h 757168"/>
                <a:gd name="connsiteX49" fmla="*/ 6579627 w 12192000"/>
                <a:gd name="connsiteY49" fmla="*/ 57883 h 757168"/>
                <a:gd name="connsiteX50" fmla="*/ 6654800 w 12192000"/>
                <a:gd name="connsiteY50" fmla="*/ 77086 h 757168"/>
                <a:gd name="connsiteX51" fmla="*/ 6703059 w 12192000"/>
                <a:gd name="connsiteY51" fmla="*/ 97166 h 757168"/>
                <a:gd name="connsiteX52" fmla="*/ 6859445 w 12192000"/>
                <a:gd name="connsiteY52" fmla="*/ 90481 h 757168"/>
                <a:gd name="connsiteX53" fmla="*/ 7025414 w 12192000"/>
                <a:gd name="connsiteY53" fmla="*/ 83536 h 757168"/>
                <a:gd name="connsiteX54" fmla="*/ 7144137 w 12192000"/>
                <a:gd name="connsiteY54" fmla="*/ 79264 h 757168"/>
                <a:gd name="connsiteX55" fmla="*/ 7291235 w 12192000"/>
                <a:gd name="connsiteY55" fmla="*/ 95367 h 757168"/>
                <a:gd name="connsiteX56" fmla="*/ 7407395 w 12192000"/>
                <a:gd name="connsiteY56" fmla="*/ 104888 h 757168"/>
                <a:gd name="connsiteX57" fmla="*/ 7500837 w 12192000"/>
                <a:gd name="connsiteY57" fmla="*/ 119515 h 757168"/>
                <a:gd name="connsiteX58" fmla="*/ 7533567 w 12192000"/>
                <a:gd name="connsiteY58" fmla="*/ 126955 h 757168"/>
                <a:gd name="connsiteX59" fmla="*/ 7792910 w 12192000"/>
                <a:gd name="connsiteY59" fmla="*/ 185188 h 757168"/>
                <a:gd name="connsiteX60" fmla="*/ 8070699 w 12192000"/>
                <a:gd name="connsiteY60" fmla="*/ 235423 h 757168"/>
                <a:gd name="connsiteX61" fmla="*/ 8253177 w 12192000"/>
                <a:gd name="connsiteY61" fmla="*/ 222473 h 757168"/>
                <a:gd name="connsiteX62" fmla="*/ 8320683 w 12192000"/>
                <a:gd name="connsiteY62" fmla="*/ 226393 h 757168"/>
                <a:gd name="connsiteX63" fmla="*/ 8631438 w 12192000"/>
                <a:gd name="connsiteY63" fmla="*/ 237528 h 757168"/>
                <a:gd name="connsiteX64" fmla="*/ 8686410 w 12192000"/>
                <a:gd name="connsiteY64" fmla="*/ 234877 h 757168"/>
                <a:gd name="connsiteX65" fmla="*/ 8980658 w 12192000"/>
                <a:gd name="connsiteY65" fmla="*/ 273001 h 757168"/>
                <a:gd name="connsiteX66" fmla="*/ 9087625 w 12192000"/>
                <a:gd name="connsiteY66" fmla="*/ 282423 h 757168"/>
                <a:gd name="connsiteX67" fmla="*/ 9186017 w 12192000"/>
                <a:gd name="connsiteY67" fmla="*/ 293875 h 757168"/>
                <a:gd name="connsiteX68" fmla="*/ 9323931 w 12192000"/>
                <a:gd name="connsiteY68" fmla="*/ 302628 h 757168"/>
                <a:gd name="connsiteX69" fmla="*/ 9467213 w 12192000"/>
                <a:gd name="connsiteY69" fmla="*/ 307275 h 757168"/>
                <a:gd name="connsiteX70" fmla="*/ 9626826 w 12192000"/>
                <a:gd name="connsiteY70" fmla="*/ 316213 h 757168"/>
                <a:gd name="connsiteX71" fmla="*/ 9689696 w 12192000"/>
                <a:gd name="connsiteY71" fmla="*/ 324467 h 757168"/>
                <a:gd name="connsiteX72" fmla="*/ 9860526 w 12192000"/>
                <a:gd name="connsiteY72" fmla="*/ 329986 h 757168"/>
                <a:gd name="connsiteX73" fmla="*/ 9949775 w 12192000"/>
                <a:gd name="connsiteY73" fmla="*/ 340386 h 757168"/>
                <a:gd name="connsiteX74" fmla="*/ 10097252 w 12192000"/>
                <a:gd name="connsiteY74" fmla="*/ 349262 h 757168"/>
                <a:gd name="connsiteX75" fmla="*/ 10145261 w 12192000"/>
                <a:gd name="connsiteY75" fmla="*/ 353113 h 757168"/>
                <a:gd name="connsiteX76" fmla="*/ 10188159 w 12192000"/>
                <a:gd name="connsiteY76" fmla="*/ 356124 h 757168"/>
                <a:gd name="connsiteX77" fmla="*/ 10336144 w 12192000"/>
                <a:gd name="connsiteY77" fmla="*/ 348235 h 757168"/>
                <a:gd name="connsiteX78" fmla="*/ 10466847 w 12192000"/>
                <a:gd name="connsiteY78" fmla="*/ 354131 h 757168"/>
                <a:gd name="connsiteX79" fmla="*/ 10696514 w 12192000"/>
                <a:gd name="connsiteY79" fmla="*/ 353575 h 757168"/>
                <a:gd name="connsiteX80" fmla="*/ 10746932 w 12192000"/>
                <a:gd name="connsiteY80" fmla="*/ 360606 h 757168"/>
                <a:gd name="connsiteX81" fmla="*/ 10905388 w 12192000"/>
                <a:gd name="connsiteY81" fmla="*/ 370627 h 757168"/>
                <a:gd name="connsiteX82" fmla="*/ 10995602 w 12192000"/>
                <a:gd name="connsiteY82" fmla="*/ 376691 h 757168"/>
                <a:gd name="connsiteX83" fmla="*/ 11107647 w 12192000"/>
                <a:gd name="connsiteY83" fmla="*/ 373405 h 757168"/>
                <a:gd name="connsiteX84" fmla="*/ 11302440 w 12192000"/>
                <a:gd name="connsiteY84" fmla="*/ 364156 h 757168"/>
                <a:gd name="connsiteX85" fmla="*/ 11353613 w 12192000"/>
                <a:gd name="connsiteY85" fmla="*/ 363785 h 757168"/>
                <a:gd name="connsiteX86" fmla="*/ 11447323 w 12192000"/>
                <a:gd name="connsiteY86" fmla="*/ 359346 h 757168"/>
                <a:gd name="connsiteX87" fmla="*/ 11464292 w 12192000"/>
                <a:gd name="connsiteY87" fmla="*/ 358519 h 757168"/>
                <a:gd name="connsiteX88" fmla="*/ 11607560 w 12192000"/>
                <a:gd name="connsiteY88" fmla="*/ 342370 h 757168"/>
                <a:gd name="connsiteX89" fmla="*/ 11681426 w 12192000"/>
                <a:gd name="connsiteY89" fmla="*/ 344335 h 757168"/>
                <a:gd name="connsiteX90" fmla="*/ 11893565 w 12192000"/>
                <a:gd name="connsiteY90" fmla="*/ 355261 h 757168"/>
                <a:gd name="connsiteX91" fmla="*/ 11983290 w 12192000"/>
                <a:gd name="connsiteY91" fmla="*/ 363588 h 757168"/>
                <a:gd name="connsiteX92" fmla="*/ 12192000 w 12192000"/>
                <a:gd name="connsiteY92" fmla="*/ 388018 h 757168"/>
                <a:gd name="connsiteX93" fmla="*/ 12192000 w 12192000"/>
                <a:gd name="connsiteY93" fmla="*/ 577115 h 757168"/>
                <a:gd name="connsiteX94" fmla="*/ 12157329 w 12192000"/>
                <a:gd name="connsiteY94" fmla="*/ 588862 h 757168"/>
                <a:gd name="connsiteX95" fmla="*/ 12066948 w 12192000"/>
                <a:gd name="connsiteY95" fmla="*/ 586034 h 757168"/>
                <a:gd name="connsiteX96" fmla="*/ 11911344 w 12192000"/>
                <a:gd name="connsiteY96" fmla="*/ 521599 h 757168"/>
                <a:gd name="connsiteX97" fmla="*/ 11847823 w 12192000"/>
                <a:gd name="connsiteY97" fmla="*/ 511785 h 757168"/>
                <a:gd name="connsiteX98" fmla="*/ 11737547 w 12192000"/>
                <a:gd name="connsiteY98" fmla="*/ 502380 h 757168"/>
                <a:gd name="connsiteX99" fmla="*/ 11636052 w 12192000"/>
                <a:gd name="connsiteY99" fmla="*/ 514993 h 757168"/>
                <a:gd name="connsiteX100" fmla="*/ 11394706 w 12192000"/>
                <a:gd name="connsiteY100" fmla="*/ 590867 h 757168"/>
                <a:gd name="connsiteX101" fmla="*/ 11354978 w 12192000"/>
                <a:gd name="connsiteY101" fmla="*/ 597561 h 757168"/>
                <a:gd name="connsiteX102" fmla="*/ 11285306 w 12192000"/>
                <a:gd name="connsiteY102" fmla="*/ 599825 h 757168"/>
                <a:gd name="connsiteX103" fmla="*/ 11008528 w 12192000"/>
                <a:gd name="connsiteY103" fmla="*/ 656670 h 757168"/>
                <a:gd name="connsiteX104" fmla="*/ 10948735 w 12192000"/>
                <a:gd name="connsiteY104" fmla="*/ 652964 h 757168"/>
                <a:gd name="connsiteX105" fmla="*/ 10850698 w 12192000"/>
                <a:gd name="connsiteY105" fmla="*/ 641721 h 757168"/>
                <a:gd name="connsiteX106" fmla="*/ 10744026 w 12192000"/>
                <a:gd name="connsiteY106" fmla="*/ 647769 h 757168"/>
                <a:gd name="connsiteX107" fmla="*/ 10666160 w 12192000"/>
                <a:gd name="connsiteY107" fmla="*/ 651891 h 757168"/>
                <a:gd name="connsiteX108" fmla="*/ 10450521 w 12192000"/>
                <a:gd name="connsiteY108" fmla="*/ 616552 h 757168"/>
                <a:gd name="connsiteX109" fmla="*/ 10271192 w 12192000"/>
                <a:gd name="connsiteY109" fmla="*/ 583498 h 757168"/>
                <a:gd name="connsiteX110" fmla="*/ 10246067 w 12192000"/>
                <a:gd name="connsiteY110" fmla="*/ 585423 h 757168"/>
                <a:gd name="connsiteX111" fmla="*/ 10005027 w 12192000"/>
                <a:gd name="connsiteY111" fmla="*/ 592252 h 757168"/>
                <a:gd name="connsiteX112" fmla="*/ 9898681 w 12192000"/>
                <a:gd name="connsiteY112" fmla="*/ 613195 h 757168"/>
                <a:gd name="connsiteX113" fmla="*/ 9753225 w 12192000"/>
                <a:gd name="connsiteY113" fmla="*/ 629038 h 757168"/>
                <a:gd name="connsiteX114" fmla="*/ 9591376 w 12192000"/>
                <a:gd name="connsiteY114" fmla="*/ 648601 h 757168"/>
                <a:gd name="connsiteX115" fmla="*/ 9472860 w 12192000"/>
                <a:gd name="connsiteY115" fmla="*/ 655936 h 757168"/>
                <a:gd name="connsiteX116" fmla="*/ 9299788 w 12192000"/>
                <a:gd name="connsiteY116" fmla="*/ 636945 h 757168"/>
                <a:gd name="connsiteX117" fmla="*/ 9264605 w 12192000"/>
                <a:gd name="connsiteY117" fmla="*/ 627087 h 757168"/>
                <a:gd name="connsiteX118" fmla="*/ 8926435 w 12192000"/>
                <a:gd name="connsiteY118" fmla="*/ 549269 h 757168"/>
                <a:gd name="connsiteX119" fmla="*/ 8698934 w 12192000"/>
                <a:gd name="connsiteY119" fmla="*/ 536583 h 757168"/>
                <a:gd name="connsiteX120" fmla="*/ 8622862 w 12192000"/>
                <a:gd name="connsiteY120" fmla="*/ 541563 h 757168"/>
                <a:gd name="connsiteX121" fmla="*/ 8482784 w 12192000"/>
                <a:gd name="connsiteY121" fmla="*/ 574094 h 757168"/>
                <a:gd name="connsiteX122" fmla="*/ 8421565 w 12192000"/>
                <a:gd name="connsiteY122" fmla="*/ 576610 h 757168"/>
                <a:gd name="connsiteX123" fmla="*/ 8313469 w 12192000"/>
                <a:gd name="connsiteY123" fmla="*/ 574762 h 757168"/>
                <a:gd name="connsiteX124" fmla="*/ 8079520 w 12192000"/>
                <a:gd name="connsiteY124" fmla="*/ 558685 h 757168"/>
                <a:gd name="connsiteX125" fmla="*/ 7773327 w 12192000"/>
                <a:gd name="connsiteY125" fmla="*/ 558854 h 757168"/>
                <a:gd name="connsiteX126" fmla="*/ 7652477 w 12192000"/>
                <a:gd name="connsiteY126" fmla="*/ 547561 h 757168"/>
                <a:gd name="connsiteX127" fmla="*/ 7522274 w 12192000"/>
                <a:gd name="connsiteY127" fmla="*/ 532150 h 757168"/>
                <a:gd name="connsiteX128" fmla="*/ 7484080 w 12192000"/>
                <a:gd name="connsiteY128" fmla="*/ 530532 h 757168"/>
                <a:gd name="connsiteX129" fmla="*/ 7282277 w 12192000"/>
                <a:gd name="connsiteY129" fmla="*/ 540177 h 757168"/>
                <a:gd name="connsiteX130" fmla="*/ 7235690 w 12192000"/>
                <a:gd name="connsiteY130" fmla="*/ 551282 h 757168"/>
                <a:gd name="connsiteX131" fmla="*/ 7116339 w 12192000"/>
                <a:gd name="connsiteY131" fmla="*/ 539494 h 757168"/>
                <a:gd name="connsiteX132" fmla="*/ 7011067 w 12192000"/>
                <a:gd name="connsiteY132" fmla="*/ 511848 h 757168"/>
                <a:gd name="connsiteX133" fmla="*/ 6403234 w 12192000"/>
                <a:gd name="connsiteY133" fmla="*/ 432296 h 757168"/>
                <a:gd name="connsiteX134" fmla="*/ 6036273 w 12192000"/>
                <a:gd name="connsiteY134" fmla="*/ 412301 h 757168"/>
                <a:gd name="connsiteX135" fmla="*/ 5780467 w 12192000"/>
                <a:gd name="connsiteY135" fmla="*/ 377910 h 757168"/>
                <a:gd name="connsiteX136" fmla="*/ 5739051 w 12192000"/>
                <a:gd name="connsiteY136" fmla="*/ 353609 h 757168"/>
                <a:gd name="connsiteX137" fmla="*/ 5583566 w 12192000"/>
                <a:gd name="connsiteY137" fmla="*/ 321995 h 757168"/>
                <a:gd name="connsiteX138" fmla="*/ 5432030 w 12192000"/>
                <a:gd name="connsiteY138" fmla="*/ 362512 h 757168"/>
                <a:gd name="connsiteX139" fmla="*/ 5241398 w 12192000"/>
                <a:gd name="connsiteY139" fmla="*/ 425781 h 757168"/>
                <a:gd name="connsiteX140" fmla="*/ 5139710 w 12192000"/>
                <a:gd name="connsiteY140" fmla="*/ 421022 h 757168"/>
                <a:gd name="connsiteX141" fmla="*/ 4929402 w 12192000"/>
                <a:gd name="connsiteY141" fmla="*/ 424310 h 757168"/>
                <a:gd name="connsiteX142" fmla="*/ 4782793 w 12192000"/>
                <a:gd name="connsiteY142" fmla="*/ 441046 h 757168"/>
                <a:gd name="connsiteX143" fmla="*/ 4577594 w 12192000"/>
                <a:gd name="connsiteY143" fmla="*/ 459290 h 757168"/>
                <a:gd name="connsiteX144" fmla="*/ 4500826 w 12192000"/>
                <a:gd name="connsiteY144" fmla="*/ 470529 h 757168"/>
                <a:gd name="connsiteX145" fmla="*/ 4317973 w 12192000"/>
                <a:gd name="connsiteY145" fmla="*/ 483649 h 757168"/>
                <a:gd name="connsiteX146" fmla="*/ 4166722 w 12192000"/>
                <a:gd name="connsiteY146" fmla="*/ 490602 h 757168"/>
                <a:gd name="connsiteX147" fmla="*/ 4042814 w 12192000"/>
                <a:gd name="connsiteY147" fmla="*/ 530660 h 757168"/>
                <a:gd name="connsiteX148" fmla="*/ 4002653 w 12192000"/>
                <a:gd name="connsiteY148" fmla="*/ 552594 h 757168"/>
                <a:gd name="connsiteX149" fmla="*/ 3969549 w 12192000"/>
                <a:gd name="connsiteY149" fmla="*/ 566312 h 757168"/>
                <a:gd name="connsiteX150" fmla="*/ 3821685 w 12192000"/>
                <a:gd name="connsiteY150" fmla="*/ 649183 h 757168"/>
                <a:gd name="connsiteX151" fmla="*/ 3805138 w 12192000"/>
                <a:gd name="connsiteY151" fmla="*/ 655947 h 757168"/>
                <a:gd name="connsiteX152" fmla="*/ 3609177 w 12192000"/>
                <a:gd name="connsiteY152" fmla="*/ 687459 h 757168"/>
                <a:gd name="connsiteX153" fmla="*/ 3539727 w 12192000"/>
                <a:gd name="connsiteY153" fmla="*/ 706521 h 757168"/>
                <a:gd name="connsiteX154" fmla="*/ 3396572 w 12192000"/>
                <a:gd name="connsiteY154" fmla="*/ 755681 h 757168"/>
                <a:gd name="connsiteX155" fmla="*/ 3341054 w 12192000"/>
                <a:gd name="connsiteY155" fmla="*/ 754679 h 757168"/>
                <a:gd name="connsiteX156" fmla="*/ 3138775 w 12192000"/>
                <a:gd name="connsiteY156" fmla="*/ 710120 h 757168"/>
                <a:gd name="connsiteX157" fmla="*/ 3037283 w 12192000"/>
                <a:gd name="connsiteY157" fmla="*/ 666453 h 757168"/>
                <a:gd name="connsiteX158" fmla="*/ 3002117 w 12192000"/>
                <a:gd name="connsiteY158" fmla="*/ 649347 h 757168"/>
                <a:gd name="connsiteX159" fmla="*/ 2747294 w 12192000"/>
                <a:gd name="connsiteY159" fmla="*/ 652400 h 757168"/>
                <a:gd name="connsiteX160" fmla="*/ 2676273 w 12192000"/>
                <a:gd name="connsiteY160" fmla="*/ 652304 h 757168"/>
                <a:gd name="connsiteX161" fmla="*/ 2432360 w 12192000"/>
                <a:gd name="connsiteY161" fmla="*/ 657836 h 757168"/>
                <a:gd name="connsiteX162" fmla="*/ 2382311 w 12192000"/>
                <a:gd name="connsiteY162" fmla="*/ 650824 h 757168"/>
                <a:gd name="connsiteX163" fmla="*/ 2055134 w 12192000"/>
                <a:gd name="connsiteY163" fmla="*/ 630053 h 757168"/>
                <a:gd name="connsiteX164" fmla="*/ 2031829 w 12192000"/>
                <a:gd name="connsiteY164" fmla="*/ 639324 h 757168"/>
                <a:gd name="connsiteX165" fmla="*/ 1912764 w 12192000"/>
                <a:gd name="connsiteY165" fmla="*/ 664183 h 757168"/>
                <a:gd name="connsiteX166" fmla="*/ 1755637 w 12192000"/>
                <a:gd name="connsiteY166" fmla="*/ 663960 h 757168"/>
                <a:gd name="connsiteX167" fmla="*/ 1727159 w 12192000"/>
                <a:gd name="connsiteY167" fmla="*/ 659605 h 757168"/>
                <a:gd name="connsiteX168" fmla="*/ 1622470 w 12192000"/>
                <a:gd name="connsiteY168" fmla="*/ 634850 h 757168"/>
                <a:gd name="connsiteX169" fmla="*/ 1385955 w 12192000"/>
                <a:gd name="connsiteY169" fmla="*/ 604522 h 757168"/>
                <a:gd name="connsiteX170" fmla="*/ 1340055 w 12192000"/>
                <a:gd name="connsiteY170" fmla="*/ 595629 h 757168"/>
                <a:gd name="connsiteX171" fmla="*/ 1257271 w 12192000"/>
                <a:gd name="connsiteY171" fmla="*/ 581180 h 757168"/>
                <a:gd name="connsiteX172" fmla="*/ 1031914 w 12192000"/>
                <a:gd name="connsiteY172" fmla="*/ 562692 h 757168"/>
                <a:gd name="connsiteX173" fmla="*/ 922031 w 12192000"/>
                <a:gd name="connsiteY173" fmla="*/ 566853 h 757168"/>
                <a:gd name="connsiteX174" fmla="*/ 873250 w 12192000"/>
                <a:gd name="connsiteY174" fmla="*/ 563724 h 757168"/>
                <a:gd name="connsiteX175" fmla="*/ 711627 w 12192000"/>
                <a:gd name="connsiteY175" fmla="*/ 529880 h 757168"/>
                <a:gd name="connsiteX176" fmla="*/ 311112 w 12192000"/>
                <a:gd name="connsiteY176" fmla="*/ 525106 h 757168"/>
                <a:gd name="connsiteX177" fmla="*/ 184145 w 12192000"/>
                <a:gd name="connsiteY177" fmla="*/ 532188 h 757168"/>
                <a:gd name="connsiteX178" fmla="*/ 116886 w 12192000"/>
                <a:gd name="connsiteY178" fmla="*/ 530572 h 757168"/>
                <a:gd name="connsiteX179" fmla="*/ 23941 w 12192000"/>
                <a:gd name="connsiteY179" fmla="*/ 506433 h 757168"/>
                <a:gd name="connsiteX180" fmla="*/ 0 w 12192000"/>
                <a:gd name="connsiteY180" fmla="*/ 502149 h 757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</a:cxnLst>
              <a:rect l="l" t="t" r="r" b="b"/>
              <a:pathLst>
                <a:path w="12192000" h="757168">
                  <a:moveTo>
                    <a:pt x="0" y="0"/>
                  </a:moveTo>
                  <a:lnTo>
                    <a:pt x="41653" y="6945"/>
                  </a:lnTo>
                  <a:cubicBezTo>
                    <a:pt x="55151" y="9178"/>
                    <a:pt x="68996" y="11810"/>
                    <a:pt x="81317" y="15509"/>
                  </a:cubicBezTo>
                  <a:cubicBezTo>
                    <a:pt x="92911" y="18978"/>
                    <a:pt x="102562" y="24446"/>
                    <a:pt x="114150" y="28105"/>
                  </a:cubicBezTo>
                  <a:cubicBezTo>
                    <a:pt x="145644" y="37958"/>
                    <a:pt x="177914" y="47281"/>
                    <a:pt x="214865" y="58374"/>
                  </a:cubicBezTo>
                  <a:cubicBezTo>
                    <a:pt x="236680" y="42349"/>
                    <a:pt x="264438" y="53534"/>
                    <a:pt x="299237" y="63560"/>
                  </a:cubicBezTo>
                  <a:cubicBezTo>
                    <a:pt x="334763" y="73816"/>
                    <a:pt x="376093" y="78654"/>
                    <a:pt x="415570" y="83774"/>
                  </a:cubicBezTo>
                  <a:cubicBezTo>
                    <a:pt x="487949" y="93100"/>
                    <a:pt x="560804" y="100354"/>
                    <a:pt x="633210" y="109108"/>
                  </a:cubicBezTo>
                  <a:cubicBezTo>
                    <a:pt x="648566" y="111058"/>
                    <a:pt x="666073" y="114072"/>
                    <a:pt x="677567" y="119446"/>
                  </a:cubicBezTo>
                  <a:cubicBezTo>
                    <a:pt x="756262" y="155621"/>
                    <a:pt x="853422" y="169678"/>
                    <a:pt x="946429" y="171502"/>
                  </a:cubicBezTo>
                  <a:cubicBezTo>
                    <a:pt x="1019582" y="173044"/>
                    <a:pt x="1091239" y="175083"/>
                    <a:pt x="1163367" y="182106"/>
                  </a:cubicBezTo>
                  <a:cubicBezTo>
                    <a:pt x="1168863" y="182586"/>
                    <a:pt x="1176224" y="182589"/>
                    <a:pt x="1180337" y="181279"/>
                  </a:cubicBezTo>
                  <a:cubicBezTo>
                    <a:pt x="1205822" y="172503"/>
                    <a:pt x="1231920" y="173109"/>
                    <a:pt x="1263939" y="173070"/>
                  </a:cubicBezTo>
                  <a:cubicBezTo>
                    <a:pt x="1309211" y="172961"/>
                    <a:pt x="1350592" y="176848"/>
                    <a:pt x="1392213" y="183225"/>
                  </a:cubicBezTo>
                  <a:cubicBezTo>
                    <a:pt x="1422516" y="187866"/>
                    <a:pt x="1453010" y="195759"/>
                    <a:pt x="1479752" y="205174"/>
                  </a:cubicBezTo>
                  <a:cubicBezTo>
                    <a:pt x="1516962" y="218381"/>
                    <a:pt x="1553071" y="224660"/>
                    <a:pt x="1589813" y="211706"/>
                  </a:cubicBezTo>
                  <a:cubicBezTo>
                    <a:pt x="1629541" y="197953"/>
                    <a:pt x="1673292" y="205778"/>
                    <a:pt x="1716264" y="207459"/>
                  </a:cubicBezTo>
                  <a:cubicBezTo>
                    <a:pt x="1734988" y="208248"/>
                    <a:pt x="1754789" y="209668"/>
                    <a:pt x="1772900" y="208137"/>
                  </a:cubicBezTo>
                  <a:cubicBezTo>
                    <a:pt x="1825381" y="203828"/>
                    <a:pt x="1876222" y="195808"/>
                    <a:pt x="1929319" y="193822"/>
                  </a:cubicBezTo>
                  <a:cubicBezTo>
                    <a:pt x="1958819" y="192698"/>
                    <a:pt x="1991232" y="199166"/>
                    <a:pt x="2021514" y="204186"/>
                  </a:cubicBezTo>
                  <a:cubicBezTo>
                    <a:pt x="2052154" y="209417"/>
                    <a:pt x="2082323" y="216530"/>
                    <a:pt x="2111753" y="223797"/>
                  </a:cubicBezTo>
                  <a:cubicBezTo>
                    <a:pt x="2131736" y="228659"/>
                    <a:pt x="2153567" y="233429"/>
                    <a:pt x="2169356" y="241125"/>
                  </a:cubicBezTo>
                  <a:cubicBezTo>
                    <a:pt x="2205243" y="258649"/>
                    <a:pt x="2242901" y="263295"/>
                    <a:pt x="2286638" y="257382"/>
                  </a:cubicBezTo>
                  <a:cubicBezTo>
                    <a:pt x="2293313" y="256396"/>
                    <a:pt x="2301018" y="256799"/>
                    <a:pt x="2308368" y="256995"/>
                  </a:cubicBezTo>
                  <a:cubicBezTo>
                    <a:pt x="2426026" y="259155"/>
                    <a:pt x="2543593" y="262834"/>
                    <a:pt x="2660621" y="262863"/>
                  </a:cubicBezTo>
                  <a:cubicBezTo>
                    <a:pt x="2708088" y="262871"/>
                    <a:pt x="2754165" y="254412"/>
                    <a:pt x="2801134" y="250006"/>
                  </a:cubicBezTo>
                  <a:cubicBezTo>
                    <a:pt x="2810748" y="249174"/>
                    <a:pt x="2821504" y="247638"/>
                    <a:pt x="2830994" y="249091"/>
                  </a:cubicBezTo>
                  <a:cubicBezTo>
                    <a:pt x="2934354" y="264045"/>
                    <a:pt x="3032340" y="255254"/>
                    <a:pt x="3129084" y="242009"/>
                  </a:cubicBezTo>
                  <a:cubicBezTo>
                    <a:pt x="3139090" y="240625"/>
                    <a:pt x="3151170" y="241831"/>
                    <a:pt x="3162162" y="242789"/>
                  </a:cubicBezTo>
                  <a:cubicBezTo>
                    <a:pt x="3192925" y="245736"/>
                    <a:pt x="3225969" y="254145"/>
                    <a:pt x="3254072" y="251612"/>
                  </a:cubicBezTo>
                  <a:cubicBezTo>
                    <a:pt x="3328782" y="244461"/>
                    <a:pt x="3402881" y="234992"/>
                    <a:pt x="3473491" y="221903"/>
                  </a:cubicBezTo>
                  <a:cubicBezTo>
                    <a:pt x="3545212" y="208683"/>
                    <a:pt x="3611651" y="197856"/>
                    <a:pt x="3691860" y="219228"/>
                  </a:cubicBezTo>
                  <a:cubicBezTo>
                    <a:pt x="3725977" y="228268"/>
                    <a:pt x="3771754" y="225515"/>
                    <a:pt x="3811494" y="225691"/>
                  </a:cubicBezTo>
                  <a:cubicBezTo>
                    <a:pt x="3840564" y="225687"/>
                    <a:pt x="3868906" y="218586"/>
                    <a:pt x="3897533" y="220087"/>
                  </a:cubicBezTo>
                  <a:cubicBezTo>
                    <a:pt x="3973874" y="224087"/>
                    <a:pt x="4042293" y="217563"/>
                    <a:pt x="4109430" y="200477"/>
                  </a:cubicBezTo>
                  <a:cubicBezTo>
                    <a:pt x="4135544" y="193834"/>
                    <a:pt x="4175268" y="201258"/>
                    <a:pt x="4208772" y="200914"/>
                  </a:cubicBezTo>
                  <a:cubicBezTo>
                    <a:pt x="4244136" y="200288"/>
                    <a:pt x="4280583" y="199908"/>
                    <a:pt x="4314641" y="196159"/>
                  </a:cubicBezTo>
                  <a:cubicBezTo>
                    <a:pt x="4402743" y="186278"/>
                    <a:pt x="4489848" y="174436"/>
                    <a:pt x="4577622" y="163774"/>
                  </a:cubicBezTo>
                  <a:cubicBezTo>
                    <a:pt x="4649843" y="154967"/>
                    <a:pt x="4719794" y="168553"/>
                    <a:pt x="4790345" y="177592"/>
                  </a:cubicBezTo>
                  <a:cubicBezTo>
                    <a:pt x="4834576" y="183345"/>
                    <a:pt x="4875614" y="193701"/>
                    <a:pt x="4926164" y="184139"/>
                  </a:cubicBezTo>
                  <a:cubicBezTo>
                    <a:pt x="4974485" y="175032"/>
                    <a:pt x="5034899" y="180870"/>
                    <a:pt x="5088812" y="177401"/>
                  </a:cubicBezTo>
                  <a:cubicBezTo>
                    <a:pt x="5134238" y="174439"/>
                    <a:pt x="5178353" y="168165"/>
                    <a:pt x="5222466" y="162082"/>
                  </a:cubicBezTo>
                  <a:cubicBezTo>
                    <a:pt x="5282519" y="153783"/>
                    <a:pt x="5341864" y="144876"/>
                    <a:pt x="5406528" y="153987"/>
                  </a:cubicBezTo>
                  <a:cubicBezTo>
                    <a:pt x="5479960" y="164323"/>
                    <a:pt x="5531876" y="142624"/>
                    <a:pt x="5590716" y="129490"/>
                  </a:cubicBezTo>
                  <a:cubicBezTo>
                    <a:pt x="5631296" y="120553"/>
                    <a:pt x="5675395" y="114659"/>
                    <a:pt x="5719429" y="110099"/>
                  </a:cubicBezTo>
                  <a:cubicBezTo>
                    <a:pt x="5778247" y="104215"/>
                    <a:pt x="5838715" y="102042"/>
                    <a:pt x="5897895" y="96368"/>
                  </a:cubicBezTo>
                  <a:cubicBezTo>
                    <a:pt x="5987399" y="87895"/>
                    <a:pt x="6077855" y="82333"/>
                    <a:pt x="6169957" y="94411"/>
                  </a:cubicBezTo>
                  <a:cubicBezTo>
                    <a:pt x="6212360" y="99875"/>
                    <a:pt x="6252010" y="101763"/>
                    <a:pt x="6294827" y="99236"/>
                  </a:cubicBezTo>
                  <a:cubicBezTo>
                    <a:pt x="6364965" y="95091"/>
                    <a:pt x="6436581" y="97891"/>
                    <a:pt x="6494261" y="71724"/>
                  </a:cubicBezTo>
                  <a:cubicBezTo>
                    <a:pt x="6514615" y="62488"/>
                    <a:pt x="6550354" y="61691"/>
                    <a:pt x="6579627" y="57883"/>
                  </a:cubicBezTo>
                  <a:cubicBezTo>
                    <a:pt x="6613354" y="53353"/>
                    <a:pt x="6637770" y="57878"/>
                    <a:pt x="6654800" y="77086"/>
                  </a:cubicBezTo>
                  <a:cubicBezTo>
                    <a:pt x="6662444" y="85688"/>
                    <a:pt x="6685147" y="94892"/>
                    <a:pt x="6703059" y="97166"/>
                  </a:cubicBezTo>
                  <a:cubicBezTo>
                    <a:pt x="6756799" y="103989"/>
                    <a:pt x="6806654" y="100687"/>
                    <a:pt x="6859445" y="90481"/>
                  </a:cubicBezTo>
                  <a:cubicBezTo>
                    <a:pt x="6908894" y="80861"/>
                    <a:pt x="6969747" y="85387"/>
                    <a:pt x="7025414" y="83536"/>
                  </a:cubicBezTo>
                  <a:cubicBezTo>
                    <a:pt x="7064862" y="82168"/>
                    <a:pt x="7104501" y="77186"/>
                    <a:pt x="7144137" y="79264"/>
                  </a:cubicBezTo>
                  <a:cubicBezTo>
                    <a:pt x="7193316" y="81841"/>
                    <a:pt x="7241809" y="90488"/>
                    <a:pt x="7291235" y="95367"/>
                  </a:cubicBezTo>
                  <a:cubicBezTo>
                    <a:pt x="7329668" y="99288"/>
                    <a:pt x="7368978" y="100585"/>
                    <a:pt x="7407395" y="104888"/>
                  </a:cubicBezTo>
                  <a:cubicBezTo>
                    <a:pt x="7438868" y="108256"/>
                    <a:pt x="7469832" y="114265"/>
                    <a:pt x="7500837" y="119515"/>
                  </a:cubicBezTo>
                  <a:cubicBezTo>
                    <a:pt x="7512146" y="121444"/>
                    <a:pt x="7523255" y="127178"/>
                    <a:pt x="7533567" y="126955"/>
                  </a:cubicBezTo>
                  <a:cubicBezTo>
                    <a:pt x="7636025" y="124121"/>
                    <a:pt x="7707510" y="164497"/>
                    <a:pt x="7792910" y="185188"/>
                  </a:cubicBezTo>
                  <a:cubicBezTo>
                    <a:pt x="7882663" y="207063"/>
                    <a:pt x="7969001" y="237914"/>
                    <a:pt x="8070699" y="235423"/>
                  </a:cubicBezTo>
                  <a:cubicBezTo>
                    <a:pt x="8132239" y="233879"/>
                    <a:pt x="8191903" y="225939"/>
                    <a:pt x="8253177" y="222473"/>
                  </a:cubicBezTo>
                  <a:cubicBezTo>
                    <a:pt x="8274949" y="221324"/>
                    <a:pt x="8299150" y="222976"/>
                    <a:pt x="8320683" y="226393"/>
                  </a:cubicBezTo>
                  <a:cubicBezTo>
                    <a:pt x="8424731" y="242340"/>
                    <a:pt x="8527777" y="249266"/>
                    <a:pt x="8631438" y="237528"/>
                  </a:cubicBezTo>
                  <a:cubicBezTo>
                    <a:pt x="8649201" y="235596"/>
                    <a:pt x="8668058" y="233915"/>
                    <a:pt x="8686410" y="234877"/>
                  </a:cubicBezTo>
                  <a:cubicBezTo>
                    <a:pt x="8786966" y="240146"/>
                    <a:pt x="8885480" y="249315"/>
                    <a:pt x="8980658" y="273001"/>
                  </a:cubicBezTo>
                  <a:cubicBezTo>
                    <a:pt x="9012626" y="280972"/>
                    <a:pt x="9052108" y="279035"/>
                    <a:pt x="9087625" y="282423"/>
                  </a:cubicBezTo>
                  <a:cubicBezTo>
                    <a:pt x="9120583" y="285484"/>
                    <a:pt x="9154319" y="287825"/>
                    <a:pt x="9186017" y="293875"/>
                  </a:cubicBezTo>
                  <a:cubicBezTo>
                    <a:pt x="9232288" y="302785"/>
                    <a:pt x="9275554" y="305815"/>
                    <a:pt x="9323931" y="302628"/>
                  </a:cubicBezTo>
                  <a:cubicBezTo>
                    <a:pt x="9370084" y="299705"/>
                    <a:pt x="9419491" y="304964"/>
                    <a:pt x="9467213" y="307275"/>
                  </a:cubicBezTo>
                  <a:cubicBezTo>
                    <a:pt x="9520438" y="309874"/>
                    <a:pt x="9573661" y="312473"/>
                    <a:pt x="9626826" y="316213"/>
                  </a:cubicBezTo>
                  <a:cubicBezTo>
                    <a:pt x="9648094" y="317708"/>
                    <a:pt x="9671915" y="326588"/>
                    <a:pt x="9689696" y="324467"/>
                  </a:cubicBezTo>
                  <a:cubicBezTo>
                    <a:pt x="9747117" y="317175"/>
                    <a:pt x="9803355" y="332523"/>
                    <a:pt x="9860526" y="329986"/>
                  </a:cubicBezTo>
                  <a:cubicBezTo>
                    <a:pt x="9888572" y="328594"/>
                    <a:pt x="9919723" y="338048"/>
                    <a:pt x="9949775" y="340386"/>
                  </a:cubicBezTo>
                  <a:cubicBezTo>
                    <a:pt x="9998886" y="344296"/>
                    <a:pt x="10048092" y="346302"/>
                    <a:pt x="10097252" y="349262"/>
                  </a:cubicBezTo>
                  <a:cubicBezTo>
                    <a:pt x="10113390" y="350297"/>
                    <a:pt x="10129133" y="351886"/>
                    <a:pt x="10145261" y="353113"/>
                  </a:cubicBezTo>
                  <a:cubicBezTo>
                    <a:pt x="10159555" y="354243"/>
                    <a:pt x="10174512" y="356743"/>
                    <a:pt x="10188159" y="356124"/>
                  </a:cubicBezTo>
                  <a:cubicBezTo>
                    <a:pt x="10237589" y="353944"/>
                    <a:pt x="10286441" y="348682"/>
                    <a:pt x="10336144" y="348235"/>
                  </a:cubicBezTo>
                  <a:cubicBezTo>
                    <a:pt x="10379222" y="347822"/>
                    <a:pt x="10423443" y="353764"/>
                    <a:pt x="10466847" y="354131"/>
                  </a:cubicBezTo>
                  <a:cubicBezTo>
                    <a:pt x="10543353" y="354898"/>
                    <a:pt x="10619988" y="353190"/>
                    <a:pt x="10696514" y="353575"/>
                  </a:cubicBezTo>
                  <a:cubicBezTo>
                    <a:pt x="10713071" y="353680"/>
                    <a:pt x="10730069" y="359342"/>
                    <a:pt x="10746932" y="360606"/>
                  </a:cubicBezTo>
                  <a:cubicBezTo>
                    <a:pt x="10799731" y="364326"/>
                    <a:pt x="10852569" y="367289"/>
                    <a:pt x="10905388" y="370627"/>
                  </a:cubicBezTo>
                  <a:cubicBezTo>
                    <a:pt x="10935470" y="372396"/>
                    <a:pt x="10965963" y="373421"/>
                    <a:pt x="10995602" y="376691"/>
                  </a:cubicBezTo>
                  <a:cubicBezTo>
                    <a:pt x="11034750" y="381032"/>
                    <a:pt x="11070168" y="386324"/>
                    <a:pt x="11107647" y="373405"/>
                  </a:cubicBezTo>
                  <a:cubicBezTo>
                    <a:pt x="11165372" y="353347"/>
                    <a:pt x="11236837" y="366060"/>
                    <a:pt x="11302440" y="364156"/>
                  </a:cubicBezTo>
                  <a:cubicBezTo>
                    <a:pt x="11319394" y="363708"/>
                    <a:pt x="11336655" y="364422"/>
                    <a:pt x="11353613" y="363785"/>
                  </a:cubicBezTo>
                  <a:cubicBezTo>
                    <a:pt x="11384961" y="362566"/>
                    <a:pt x="11415955" y="360947"/>
                    <a:pt x="11447323" y="359346"/>
                  </a:cubicBezTo>
                  <a:cubicBezTo>
                    <a:pt x="11452855" y="359066"/>
                    <a:pt x="11459104" y="359200"/>
                    <a:pt x="11464292" y="358519"/>
                  </a:cubicBezTo>
                  <a:cubicBezTo>
                    <a:pt x="11512058" y="353010"/>
                    <a:pt x="11559143" y="346321"/>
                    <a:pt x="11607560" y="342370"/>
                  </a:cubicBezTo>
                  <a:cubicBezTo>
                    <a:pt x="11631218" y="340368"/>
                    <a:pt x="11657295" y="341352"/>
                    <a:pt x="11681426" y="344335"/>
                  </a:cubicBezTo>
                  <a:cubicBezTo>
                    <a:pt x="11751997" y="352993"/>
                    <a:pt x="11821986" y="358760"/>
                    <a:pt x="11893565" y="355261"/>
                  </a:cubicBezTo>
                  <a:cubicBezTo>
                    <a:pt x="11921973" y="353889"/>
                    <a:pt x="11953288" y="360300"/>
                    <a:pt x="11983290" y="363588"/>
                  </a:cubicBezTo>
                  <a:lnTo>
                    <a:pt x="12192000" y="388018"/>
                  </a:lnTo>
                  <a:lnTo>
                    <a:pt x="12192000" y="577115"/>
                  </a:lnTo>
                  <a:lnTo>
                    <a:pt x="12157329" y="588862"/>
                  </a:lnTo>
                  <a:cubicBezTo>
                    <a:pt x="12118393" y="608572"/>
                    <a:pt x="12109715" y="605637"/>
                    <a:pt x="12066948" y="586034"/>
                  </a:cubicBezTo>
                  <a:cubicBezTo>
                    <a:pt x="12016991" y="563193"/>
                    <a:pt x="11965119" y="541779"/>
                    <a:pt x="11911344" y="521599"/>
                  </a:cubicBezTo>
                  <a:cubicBezTo>
                    <a:pt x="11894383" y="515178"/>
                    <a:pt x="11869417" y="514060"/>
                    <a:pt x="11847823" y="511785"/>
                  </a:cubicBezTo>
                  <a:cubicBezTo>
                    <a:pt x="11811233" y="507768"/>
                    <a:pt x="11773630" y="501982"/>
                    <a:pt x="11737547" y="502380"/>
                  </a:cubicBezTo>
                  <a:cubicBezTo>
                    <a:pt x="11702930" y="502855"/>
                    <a:pt x="11668388" y="508866"/>
                    <a:pt x="11636052" y="514993"/>
                  </a:cubicBezTo>
                  <a:cubicBezTo>
                    <a:pt x="11545722" y="532199"/>
                    <a:pt x="11462455" y="555118"/>
                    <a:pt x="11394706" y="590867"/>
                  </a:cubicBezTo>
                  <a:cubicBezTo>
                    <a:pt x="11385999" y="595562"/>
                    <a:pt x="11369016" y="596581"/>
                    <a:pt x="11354978" y="597561"/>
                  </a:cubicBezTo>
                  <a:cubicBezTo>
                    <a:pt x="11332076" y="599224"/>
                    <a:pt x="11308448" y="600655"/>
                    <a:pt x="11285306" y="599825"/>
                  </a:cubicBezTo>
                  <a:cubicBezTo>
                    <a:pt x="11172906" y="595841"/>
                    <a:pt x="11083430" y="617861"/>
                    <a:pt x="11008528" y="656670"/>
                  </a:cubicBezTo>
                  <a:cubicBezTo>
                    <a:pt x="10986971" y="667750"/>
                    <a:pt x="10970753" y="668236"/>
                    <a:pt x="10948735" y="652964"/>
                  </a:cubicBezTo>
                  <a:cubicBezTo>
                    <a:pt x="10923173" y="635218"/>
                    <a:pt x="10885031" y="639705"/>
                    <a:pt x="10850698" y="641721"/>
                  </a:cubicBezTo>
                  <a:cubicBezTo>
                    <a:pt x="10815269" y="643680"/>
                    <a:pt x="10779458" y="645811"/>
                    <a:pt x="10744026" y="647769"/>
                  </a:cubicBezTo>
                  <a:cubicBezTo>
                    <a:pt x="10717832" y="649066"/>
                    <a:pt x="10692021" y="650003"/>
                    <a:pt x="10666160" y="651891"/>
                  </a:cubicBezTo>
                  <a:cubicBezTo>
                    <a:pt x="10585627" y="657783"/>
                    <a:pt x="10513854" y="650969"/>
                    <a:pt x="10450521" y="616552"/>
                  </a:cubicBezTo>
                  <a:cubicBezTo>
                    <a:pt x="10402221" y="590175"/>
                    <a:pt x="10339099" y="579806"/>
                    <a:pt x="10271192" y="583498"/>
                  </a:cubicBezTo>
                  <a:cubicBezTo>
                    <a:pt x="10262701" y="584006"/>
                    <a:pt x="10251859" y="587254"/>
                    <a:pt x="10246067" y="585423"/>
                  </a:cubicBezTo>
                  <a:cubicBezTo>
                    <a:pt x="10158786" y="558528"/>
                    <a:pt x="10086634" y="594049"/>
                    <a:pt x="10005027" y="592252"/>
                  </a:cubicBezTo>
                  <a:cubicBezTo>
                    <a:pt x="9969004" y="591507"/>
                    <a:pt x="9931565" y="603664"/>
                    <a:pt x="9898681" y="613195"/>
                  </a:cubicBezTo>
                  <a:cubicBezTo>
                    <a:pt x="9853463" y="626281"/>
                    <a:pt x="9813049" y="639042"/>
                    <a:pt x="9753225" y="629038"/>
                  </a:cubicBezTo>
                  <a:cubicBezTo>
                    <a:pt x="9693404" y="618845"/>
                    <a:pt x="9637675" y="628898"/>
                    <a:pt x="9591376" y="648601"/>
                  </a:cubicBezTo>
                  <a:cubicBezTo>
                    <a:pt x="9556001" y="663537"/>
                    <a:pt x="9518120" y="663077"/>
                    <a:pt x="9472860" y="655936"/>
                  </a:cubicBezTo>
                  <a:cubicBezTo>
                    <a:pt x="9416283" y="647056"/>
                    <a:pt x="9357217" y="643578"/>
                    <a:pt x="9299788" y="636945"/>
                  </a:cubicBezTo>
                  <a:cubicBezTo>
                    <a:pt x="9287347" y="635531"/>
                    <a:pt x="9271710" y="632039"/>
                    <a:pt x="9264605" y="627087"/>
                  </a:cubicBezTo>
                  <a:cubicBezTo>
                    <a:pt x="9177661" y="565680"/>
                    <a:pt x="9051076" y="558473"/>
                    <a:pt x="8926435" y="549269"/>
                  </a:cubicBezTo>
                  <a:cubicBezTo>
                    <a:pt x="8850925" y="543595"/>
                    <a:pt x="8774954" y="539613"/>
                    <a:pt x="8698934" y="536583"/>
                  </a:cubicBezTo>
                  <a:cubicBezTo>
                    <a:pt x="8673232" y="535428"/>
                    <a:pt x="8645916" y="537050"/>
                    <a:pt x="8622862" y="541563"/>
                  </a:cubicBezTo>
                  <a:cubicBezTo>
                    <a:pt x="8574890" y="551069"/>
                    <a:pt x="8530403" y="564380"/>
                    <a:pt x="8482784" y="574094"/>
                  </a:cubicBezTo>
                  <a:cubicBezTo>
                    <a:pt x="8464923" y="577929"/>
                    <a:pt x="8442157" y="576927"/>
                    <a:pt x="8421565" y="576610"/>
                  </a:cubicBezTo>
                  <a:cubicBezTo>
                    <a:pt x="8385152" y="576229"/>
                    <a:pt x="8345023" y="569546"/>
                    <a:pt x="8313469" y="574762"/>
                  </a:cubicBezTo>
                  <a:cubicBezTo>
                    <a:pt x="8231431" y="588203"/>
                    <a:pt x="8155671" y="580227"/>
                    <a:pt x="8079520" y="558685"/>
                  </a:cubicBezTo>
                  <a:cubicBezTo>
                    <a:pt x="7972906" y="528487"/>
                    <a:pt x="7870782" y="525043"/>
                    <a:pt x="7773327" y="558854"/>
                  </a:cubicBezTo>
                  <a:cubicBezTo>
                    <a:pt x="7729470" y="574107"/>
                    <a:pt x="7688069" y="563543"/>
                    <a:pt x="7652477" y="547561"/>
                  </a:cubicBezTo>
                  <a:cubicBezTo>
                    <a:pt x="7611494" y="529005"/>
                    <a:pt x="7570974" y="522685"/>
                    <a:pt x="7522274" y="532150"/>
                  </a:cubicBezTo>
                  <a:cubicBezTo>
                    <a:pt x="7511488" y="534257"/>
                    <a:pt x="7496511" y="532136"/>
                    <a:pt x="7484080" y="530532"/>
                  </a:cubicBezTo>
                  <a:cubicBezTo>
                    <a:pt x="7413133" y="522044"/>
                    <a:pt x="7341987" y="510303"/>
                    <a:pt x="7282277" y="540177"/>
                  </a:cubicBezTo>
                  <a:cubicBezTo>
                    <a:pt x="7270558" y="546051"/>
                    <a:pt x="7251336" y="547713"/>
                    <a:pt x="7235690" y="551282"/>
                  </a:cubicBezTo>
                  <a:cubicBezTo>
                    <a:pt x="7170161" y="565782"/>
                    <a:pt x="7172820" y="564203"/>
                    <a:pt x="7116339" y="539494"/>
                  </a:cubicBezTo>
                  <a:cubicBezTo>
                    <a:pt x="7086841" y="526502"/>
                    <a:pt x="7045980" y="512724"/>
                    <a:pt x="7011067" y="511848"/>
                  </a:cubicBezTo>
                  <a:cubicBezTo>
                    <a:pt x="6800473" y="506533"/>
                    <a:pt x="6601893" y="468653"/>
                    <a:pt x="6403234" y="432296"/>
                  </a:cubicBezTo>
                  <a:cubicBezTo>
                    <a:pt x="6280760" y="409851"/>
                    <a:pt x="6160432" y="402592"/>
                    <a:pt x="6036273" y="412301"/>
                  </a:cubicBezTo>
                  <a:cubicBezTo>
                    <a:pt x="5946471" y="419425"/>
                    <a:pt x="5863077" y="395593"/>
                    <a:pt x="5780467" y="377910"/>
                  </a:cubicBezTo>
                  <a:cubicBezTo>
                    <a:pt x="5763357" y="374343"/>
                    <a:pt x="5747757" y="363033"/>
                    <a:pt x="5739051" y="353609"/>
                  </a:cubicBezTo>
                  <a:cubicBezTo>
                    <a:pt x="5707675" y="320294"/>
                    <a:pt x="5653252" y="312483"/>
                    <a:pt x="5583566" y="321995"/>
                  </a:cubicBezTo>
                  <a:cubicBezTo>
                    <a:pt x="5528347" y="329404"/>
                    <a:pt x="5477716" y="340486"/>
                    <a:pt x="5432030" y="362512"/>
                  </a:cubicBezTo>
                  <a:cubicBezTo>
                    <a:pt x="5378421" y="388318"/>
                    <a:pt x="5322767" y="418026"/>
                    <a:pt x="5241398" y="425781"/>
                  </a:cubicBezTo>
                  <a:cubicBezTo>
                    <a:pt x="5206262" y="429089"/>
                    <a:pt x="5176131" y="428273"/>
                    <a:pt x="5139710" y="421022"/>
                  </a:cubicBezTo>
                  <a:cubicBezTo>
                    <a:pt x="5069048" y="407018"/>
                    <a:pt x="4997864" y="396037"/>
                    <a:pt x="4929402" y="424310"/>
                  </a:cubicBezTo>
                  <a:cubicBezTo>
                    <a:pt x="4891785" y="439890"/>
                    <a:pt x="4841650" y="448519"/>
                    <a:pt x="4782793" y="441046"/>
                  </a:cubicBezTo>
                  <a:cubicBezTo>
                    <a:pt x="4709316" y="431663"/>
                    <a:pt x="4641426" y="442031"/>
                    <a:pt x="4577594" y="459290"/>
                  </a:cubicBezTo>
                  <a:cubicBezTo>
                    <a:pt x="4554816" y="465538"/>
                    <a:pt x="4527069" y="468279"/>
                    <a:pt x="4500826" y="470529"/>
                  </a:cubicBezTo>
                  <a:cubicBezTo>
                    <a:pt x="4440199" y="475746"/>
                    <a:pt x="4379252" y="479993"/>
                    <a:pt x="4317973" y="483649"/>
                  </a:cubicBezTo>
                  <a:cubicBezTo>
                    <a:pt x="4267762" y="486741"/>
                    <a:pt x="4217264" y="488292"/>
                    <a:pt x="4166722" y="490602"/>
                  </a:cubicBezTo>
                  <a:cubicBezTo>
                    <a:pt x="4111394" y="493045"/>
                    <a:pt x="4067073" y="503124"/>
                    <a:pt x="4042814" y="530660"/>
                  </a:cubicBezTo>
                  <a:cubicBezTo>
                    <a:pt x="4034996" y="539407"/>
                    <a:pt x="4017001" y="545715"/>
                    <a:pt x="4002653" y="552594"/>
                  </a:cubicBezTo>
                  <a:cubicBezTo>
                    <a:pt x="3992459" y="557592"/>
                    <a:pt x="3979023" y="561086"/>
                    <a:pt x="3969549" y="566312"/>
                  </a:cubicBezTo>
                  <a:cubicBezTo>
                    <a:pt x="3919896" y="593854"/>
                    <a:pt x="3870968" y="621622"/>
                    <a:pt x="3821685" y="649183"/>
                  </a:cubicBezTo>
                  <a:cubicBezTo>
                    <a:pt x="3816761" y="651788"/>
                    <a:pt x="3811445" y="654943"/>
                    <a:pt x="3805138" y="655947"/>
                  </a:cubicBezTo>
                  <a:cubicBezTo>
                    <a:pt x="3739817" y="666451"/>
                    <a:pt x="3673801" y="676154"/>
                    <a:pt x="3609177" y="687459"/>
                  </a:cubicBezTo>
                  <a:cubicBezTo>
                    <a:pt x="3584288" y="691878"/>
                    <a:pt x="3558597" y="697589"/>
                    <a:pt x="3539727" y="706521"/>
                  </a:cubicBezTo>
                  <a:cubicBezTo>
                    <a:pt x="3496714" y="726780"/>
                    <a:pt x="3457268" y="749132"/>
                    <a:pt x="3396572" y="755681"/>
                  </a:cubicBezTo>
                  <a:cubicBezTo>
                    <a:pt x="3378807" y="757611"/>
                    <a:pt x="3357809" y="758036"/>
                    <a:pt x="3341054" y="754679"/>
                  </a:cubicBezTo>
                  <a:cubicBezTo>
                    <a:pt x="3272962" y="740809"/>
                    <a:pt x="3206471" y="724541"/>
                    <a:pt x="3138775" y="710120"/>
                  </a:cubicBezTo>
                  <a:cubicBezTo>
                    <a:pt x="3095820" y="701191"/>
                    <a:pt x="3056969" y="691141"/>
                    <a:pt x="3037283" y="666453"/>
                  </a:cubicBezTo>
                  <a:cubicBezTo>
                    <a:pt x="3031764" y="659487"/>
                    <a:pt x="3015626" y="651391"/>
                    <a:pt x="3002117" y="649347"/>
                  </a:cubicBezTo>
                  <a:cubicBezTo>
                    <a:pt x="2915220" y="636209"/>
                    <a:pt x="2829194" y="627503"/>
                    <a:pt x="2747294" y="652400"/>
                  </a:cubicBezTo>
                  <a:cubicBezTo>
                    <a:pt x="2730084" y="657794"/>
                    <a:pt x="2698519" y="656140"/>
                    <a:pt x="2676273" y="652304"/>
                  </a:cubicBezTo>
                  <a:cubicBezTo>
                    <a:pt x="2590546" y="637890"/>
                    <a:pt x="2508883" y="630176"/>
                    <a:pt x="2432360" y="657836"/>
                  </a:cubicBezTo>
                  <a:cubicBezTo>
                    <a:pt x="2423352" y="661179"/>
                    <a:pt x="2395274" y="656272"/>
                    <a:pt x="2382311" y="650824"/>
                  </a:cubicBezTo>
                  <a:cubicBezTo>
                    <a:pt x="2257393" y="597728"/>
                    <a:pt x="2187724" y="592930"/>
                    <a:pt x="2055134" y="630053"/>
                  </a:cubicBezTo>
                  <a:cubicBezTo>
                    <a:pt x="2046542" y="632464"/>
                    <a:pt x="2035364" y="635121"/>
                    <a:pt x="2031829" y="639324"/>
                  </a:cubicBezTo>
                  <a:cubicBezTo>
                    <a:pt x="2007977" y="666120"/>
                    <a:pt x="1960229" y="664380"/>
                    <a:pt x="1912764" y="664183"/>
                  </a:cubicBezTo>
                  <a:cubicBezTo>
                    <a:pt x="1860521" y="663924"/>
                    <a:pt x="1808236" y="664426"/>
                    <a:pt x="1755637" y="663960"/>
                  </a:cubicBezTo>
                  <a:cubicBezTo>
                    <a:pt x="1746439" y="663859"/>
                    <a:pt x="1736243" y="661799"/>
                    <a:pt x="1727159" y="659605"/>
                  </a:cubicBezTo>
                  <a:cubicBezTo>
                    <a:pt x="1692256" y="651480"/>
                    <a:pt x="1658604" y="640559"/>
                    <a:pt x="1622470" y="634850"/>
                  </a:cubicBezTo>
                  <a:cubicBezTo>
                    <a:pt x="1544362" y="622552"/>
                    <a:pt x="1469248" y="602210"/>
                    <a:pt x="1385955" y="604522"/>
                  </a:cubicBezTo>
                  <a:cubicBezTo>
                    <a:pt x="1371585" y="604913"/>
                    <a:pt x="1355357" y="598530"/>
                    <a:pt x="1340055" y="595629"/>
                  </a:cubicBezTo>
                  <a:cubicBezTo>
                    <a:pt x="1312351" y="590552"/>
                    <a:pt x="1285460" y="583993"/>
                    <a:pt x="1257271" y="581180"/>
                  </a:cubicBezTo>
                  <a:cubicBezTo>
                    <a:pt x="1182583" y="573830"/>
                    <a:pt x="1107142" y="566824"/>
                    <a:pt x="1031914" y="562692"/>
                  </a:cubicBezTo>
                  <a:cubicBezTo>
                    <a:pt x="995593" y="560597"/>
                    <a:pt x="958880" y="565923"/>
                    <a:pt x="922031" y="566853"/>
                  </a:cubicBezTo>
                  <a:cubicBezTo>
                    <a:pt x="905446" y="567320"/>
                    <a:pt x="878533" y="568199"/>
                    <a:pt x="873250" y="563724"/>
                  </a:cubicBezTo>
                  <a:cubicBezTo>
                    <a:pt x="832343" y="529722"/>
                    <a:pt x="772202" y="532674"/>
                    <a:pt x="711627" y="529880"/>
                  </a:cubicBezTo>
                  <a:cubicBezTo>
                    <a:pt x="577999" y="523641"/>
                    <a:pt x="447408" y="543696"/>
                    <a:pt x="311112" y="525106"/>
                  </a:cubicBezTo>
                  <a:cubicBezTo>
                    <a:pt x="271645" y="519795"/>
                    <a:pt x="226936" y="530235"/>
                    <a:pt x="184145" y="532188"/>
                  </a:cubicBezTo>
                  <a:cubicBezTo>
                    <a:pt x="162015" y="533128"/>
                    <a:pt x="137665" y="534333"/>
                    <a:pt x="116886" y="530572"/>
                  </a:cubicBezTo>
                  <a:cubicBezTo>
                    <a:pt x="84810" y="524693"/>
                    <a:pt x="54011" y="515448"/>
                    <a:pt x="23941" y="506433"/>
                  </a:cubicBezTo>
                  <a:lnTo>
                    <a:pt x="0" y="502149"/>
                  </a:lnTo>
                  <a:close/>
                </a:path>
              </a:pathLst>
            </a:custGeom>
            <a:solidFill>
              <a:srgbClr val="FFFFFF"/>
            </a:solidFill>
            <a:ln w="12700" cap="flat" cmpd="sng" algn="ctr">
              <a:noFill/>
              <a:prstDash val="solid"/>
              <a:miter lim="800000"/>
            </a:ln>
            <a:effectLst>
              <a:outerShdw blurRad="381000" dist="152400" dir="5400000" algn="t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181" name="Freeform: Shape 7180">
              <a:extLst>
                <a:ext uri="{FF2B5EF4-FFF2-40B4-BE49-F238E27FC236}">
                  <a16:creationId xmlns:a16="http://schemas.microsoft.com/office/drawing/2014/main" id="{4EBC51E4-7477-4290-BBD0-18AD942C36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959818"/>
              <a:ext cx="12192000" cy="757168"/>
            </a:xfrm>
            <a:custGeom>
              <a:avLst/>
              <a:gdLst>
                <a:gd name="connsiteX0" fmla="*/ 0 w 12192000"/>
                <a:gd name="connsiteY0" fmla="*/ 0 h 757168"/>
                <a:gd name="connsiteX1" fmla="*/ 41653 w 12192000"/>
                <a:gd name="connsiteY1" fmla="*/ 6945 h 757168"/>
                <a:gd name="connsiteX2" fmla="*/ 81317 w 12192000"/>
                <a:gd name="connsiteY2" fmla="*/ 15509 h 757168"/>
                <a:gd name="connsiteX3" fmla="*/ 114150 w 12192000"/>
                <a:gd name="connsiteY3" fmla="*/ 28105 h 757168"/>
                <a:gd name="connsiteX4" fmla="*/ 214865 w 12192000"/>
                <a:gd name="connsiteY4" fmla="*/ 58374 h 757168"/>
                <a:gd name="connsiteX5" fmla="*/ 299237 w 12192000"/>
                <a:gd name="connsiteY5" fmla="*/ 63560 h 757168"/>
                <a:gd name="connsiteX6" fmla="*/ 415570 w 12192000"/>
                <a:gd name="connsiteY6" fmla="*/ 83774 h 757168"/>
                <a:gd name="connsiteX7" fmla="*/ 633210 w 12192000"/>
                <a:gd name="connsiteY7" fmla="*/ 109108 h 757168"/>
                <a:gd name="connsiteX8" fmla="*/ 677567 w 12192000"/>
                <a:gd name="connsiteY8" fmla="*/ 119446 h 757168"/>
                <a:gd name="connsiteX9" fmla="*/ 946429 w 12192000"/>
                <a:gd name="connsiteY9" fmla="*/ 171502 h 757168"/>
                <a:gd name="connsiteX10" fmla="*/ 1163367 w 12192000"/>
                <a:gd name="connsiteY10" fmla="*/ 182106 h 757168"/>
                <a:gd name="connsiteX11" fmla="*/ 1180337 w 12192000"/>
                <a:gd name="connsiteY11" fmla="*/ 181279 h 757168"/>
                <a:gd name="connsiteX12" fmla="*/ 1263939 w 12192000"/>
                <a:gd name="connsiteY12" fmla="*/ 173070 h 757168"/>
                <a:gd name="connsiteX13" fmla="*/ 1392213 w 12192000"/>
                <a:gd name="connsiteY13" fmla="*/ 183225 h 757168"/>
                <a:gd name="connsiteX14" fmla="*/ 1479752 w 12192000"/>
                <a:gd name="connsiteY14" fmla="*/ 205174 h 757168"/>
                <a:gd name="connsiteX15" fmla="*/ 1589813 w 12192000"/>
                <a:gd name="connsiteY15" fmla="*/ 211706 h 757168"/>
                <a:gd name="connsiteX16" fmla="*/ 1716264 w 12192000"/>
                <a:gd name="connsiteY16" fmla="*/ 207459 h 757168"/>
                <a:gd name="connsiteX17" fmla="*/ 1772900 w 12192000"/>
                <a:gd name="connsiteY17" fmla="*/ 208137 h 757168"/>
                <a:gd name="connsiteX18" fmla="*/ 1929319 w 12192000"/>
                <a:gd name="connsiteY18" fmla="*/ 193822 h 757168"/>
                <a:gd name="connsiteX19" fmla="*/ 2021514 w 12192000"/>
                <a:gd name="connsiteY19" fmla="*/ 204186 h 757168"/>
                <a:gd name="connsiteX20" fmla="*/ 2111753 w 12192000"/>
                <a:gd name="connsiteY20" fmla="*/ 223797 h 757168"/>
                <a:gd name="connsiteX21" fmla="*/ 2169356 w 12192000"/>
                <a:gd name="connsiteY21" fmla="*/ 241125 h 757168"/>
                <a:gd name="connsiteX22" fmla="*/ 2286638 w 12192000"/>
                <a:gd name="connsiteY22" fmla="*/ 257382 h 757168"/>
                <a:gd name="connsiteX23" fmla="*/ 2308368 w 12192000"/>
                <a:gd name="connsiteY23" fmla="*/ 256995 h 757168"/>
                <a:gd name="connsiteX24" fmla="*/ 2660621 w 12192000"/>
                <a:gd name="connsiteY24" fmla="*/ 262863 h 757168"/>
                <a:gd name="connsiteX25" fmla="*/ 2801134 w 12192000"/>
                <a:gd name="connsiteY25" fmla="*/ 250006 h 757168"/>
                <a:gd name="connsiteX26" fmla="*/ 2830994 w 12192000"/>
                <a:gd name="connsiteY26" fmla="*/ 249091 h 757168"/>
                <a:gd name="connsiteX27" fmla="*/ 3129084 w 12192000"/>
                <a:gd name="connsiteY27" fmla="*/ 242009 h 757168"/>
                <a:gd name="connsiteX28" fmla="*/ 3162162 w 12192000"/>
                <a:gd name="connsiteY28" fmla="*/ 242789 h 757168"/>
                <a:gd name="connsiteX29" fmla="*/ 3254072 w 12192000"/>
                <a:gd name="connsiteY29" fmla="*/ 251612 h 757168"/>
                <a:gd name="connsiteX30" fmla="*/ 3473491 w 12192000"/>
                <a:gd name="connsiteY30" fmla="*/ 221903 h 757168"/>
                <a:gd name="connsiteX31" fmla="*/ 3691860 w 12192000"/>
                <a:gd name="connsiteY31" fmla="*/ 219228 h 757168"/>
                <a:gd name="connsiteX32" fmla="*/ 3811494 w 12192000"/>
                <a:gd name="connsiteY32" fmla="*/ 225691 h 757168"/>
                <a:gd name="connsiteX33" fmla="*/ 3897533 w 12192000"/>
                <a:gd name="connsiteY33" fmla="*/ 220087 h 757168"/>
                <a:gd name="connsiteX34" fmla="*/ 4109430 w 12192000"/>
                <a:gd name="connsiteY34" fmla="*/ 200477 h 757168"/>
                <a:gd name="connsiteX35" fmla="*/ 4208772 w 12192000"/>
                <a:gd name="connsiteY35" fmla="*/ 200914 h 757168"/>
                <a:gd name="connsiteX36" fmla="*/ 4314641 w 12192000"/>
                <a:gd name="connsiteY36" fmla="*/ 196159 h 757168"/>
                <a:gd name="connsiteX37" fmla="*/ 4577622 w 12192000"/>
                <a:gd name="connsiteY37" fmla="*/ 163774 h 757168"/>
                <a:gd name="connsiteX38" fmla="*/ 4790345 w 12192000"/>
                <a:gd name="connsiteY38" fmla="*/ 177592 h 757168"/>
                <a:gd name="connsiteX39" fmla="*/ 4926164 w 12192000"/>
                <a:gd name="connsiteY39" fmla="*/ 184139 h 757168"/>
                <a:gd name="connsiteX40" fmla="*/ 5088812 w 12192000"/>
                <a:gd name="connsiteY40" fmla="*/ 177401 h 757168"/>
                <a:gd name="connsiteX41" fmla="*/ 5222466 w 12192000"/>
                <a:gd name="connsiteY41" fmla="*/ 162082 h 757168"/>
                <a:gd name="connsiteX42" fmla="*/ 5406528 w 12192000"/>
                <a:gd name="connsiteY42" fmla="*/ 153987 h 757168"/>
                <a:gd name="connsiteX43" fmla="*/ 5590716 w 12192000"/>
                <a:gd name="connsiteY43" fmla="*/ 129490 h 757168"/>
                <a:gd name="connsiteX44" fmla="*/ 5719429 w 12192000"/>
                <a:gd name="connsiteY44" fmla="*/ 110099 h 757168"/>
                <a:gd name="connsiteX45" fmla="*/ 5897895 w 12192000"/>
                <a:gd name="connsiteY45" fmla="*/ 96368 h 757168"/>
                <a:gd name="connsiteX46" fmla="*/ 6169957 w 12192000"/>
                <a:gd name="connsiteY46" fmla="*/ 94411 h 757168"/>
                <a:gd name="connsiteX47" fmla="*/ 6294827 w 12192000"/>
                <a:gd name="connsiteY47" fmla="*/ 99236 h 757168"/>
                <a:gd name="connsiteX48" fmla="*/ 6494261 w 12192000"/>
                <a:gd name="connsiteY48" fmla="*/ 71724 h 757168"/>
                <a:gd name="connsiteX49" fmla="*/ 6579627 w 12192000"/>
                <a:gd name="connsiteY49" fmla="*/ 57883 h 757168"/>
                <a:gd name="connsiteX50" fmla="*/ 6654800 w 12192000"/>
                <a:gd name="connsiteY50" fmla="*/ 77086 h 757168"/>
                <a:gd name="connsiteX51" fmla="*/ 6703059 w 12192000"/>
                <a:gd name="connsiteY51" fmla="*/ 97166 h 757168"/>
                <a:gd name="connsiteX52" fmla="*/ 6859445 w 12192000"/>
                <a:gd name="connsiteY52" fmla="*/ 90481 h 757168"/>
                <a:gd name="connsiteX53" fmla="*/ 7025414 w 12192000"/>
                <a:gd name="connsiteY53" fmla="*/ 83536 h 757168"/>
                <a:gd name="connsiteX54" fmla="*/ 7144137 w 12192000"/>
                <a:gd name="connsiteY54" fmla="*/ 79264 h 757168"/>
                <a:gd name="connsiteX55" fmla="*/ 7291235 w 12192000"/>
                <a:gd name="connsiteY55" fmla="*/ 95367 h 757168"/>
                <a:gd name="connsiteX56" fmla="*/ 7407395 w 12192000"/>
                <a:gd name="connsiteY56" fmla="*/ 104888 h 757168"/>
                <a:gd name="connsiteX57" fmla="*/ 7500837 w 12192000"/>
                <a:gd name="connsiteY57" fmla="*/ 119515 h 757168"/>
                <a:gd name="connsiteX58" fmla="*/ 7533567 w 12192000"/>
                <a:gd name="connsiteY58" fmla="*/ 126955 h 757168"/>
                <a:gd name="connsiteX59" fmla="*/ 7792910 w 12192000"/>
                <a:gd name="connsiteY59" fmla="*/ 185188 h 757168"/>
                <a:gd name="connsiteX60" fmla="*/ 8070699 w 12192000"/>
                <a:gd name="connsiteY60" fmla="*/ 235423 h 757168"/>
                <a:gd name="connsiteX61" fmla="*/ 8253177 w 12192000"/>
                <a:gd name="connsiteY61" fmla="*/ 222473 h 757168"/>
                <a:gd name="connsiteX62" fmla="*/ 8320683 w 12192000"/>
                <a:gd name="connsiteY62" fmla="*/ 226393 h 757168"/>
                <a:gd name="connsiteX63" fmla="*/ 8631438 w 12192000"/>
                <a:gd name="connsiteY63" fmla="*/ 237528 h 757168"/>
                <a:gd name="connsiteX64" fmla="*/ 8686410 w 12192000"/>
                <a:gd name="connsiteY64" fmla="*/ 234877 h 757168"/>
                <a:gd name="connsiteX65" fmla="*/ 8980658 w 12192000"/>
                <a:gd name="connsiteY65" fmla="*/ 273001 h 757168"/>
                <a:gd name="connsiteX66" fmla="*/ 9087625 w 12192000"/>
                <a:gd name="connsiteY66" fmla="*/ 282423 h 757168"/>
                <a:gd name="connsiteX67" fmla="*/ 9186017 w 12192000"/>
                <a:gd name="connsiteY67" fmla="*/ 293875 h 757168"/>
                <a:gd name="connsiteX68" fmla="*/ 9323931 w 12192000"/>
                <a:gd name="connsiteY68" fmla="*/ 302628 h 757168"/>
                <a:gd name="connsiteX69" fmla="*/ 9467213 w 12192000"/>
                <a:gd name="connsiteY69" fmla="*/ 307275 h 757168"/>
                <a:gd name="connsiteX70" fmla="*/ 9626826 w 12192000"/>
                <a:gd name="connsiteY70" fmla="*/ 316213 h 757168"/>
                <a:gd name="connsiteX71" fmla="*/ 9689696 w 12192000"/>
                <a:gd name="connsiteY71" fmla="*/ 324467 h 757168"/>
                <a:gd name="connsiteX72" fmla="*/ 9860526 w 12192000"/>
                <a:gd name="connsiteY72" fmla="*/ 329986 h 757168"/>
                <a:gd name="connsiteX73" fmla="*/ 9949775 w 12192000"/>
                <a:gd name="connsiteY73" fmla="*/ 340386 h 757168"/>
                <a:gd name="connsiteX74" fmla="*/ 10097252 w 12192000"/>
                <a:gd name="connsiteY74" fmla="*/ 349262 h 757168"/>
                <a:gd name="connsiteX75" fmla="*/ 10145261 w 12192000"/>
                <a:gd name="connsiteY75" fmla="*/ 353113 h 757168"/>
                <a:gd name="connsiteX76" fmla="*/ 10188159 w 12192000"/>
                <a:gd name="connsiteY76" fmla="*/ 356124 h 757168"/>
                <a:gd name="connsiteX77" fmla="*/ 10336144 w 12192000"/>
                <a:gd name="connsiteY77" fmla="*/ 348235 h 757168"/>
                <a:gd name="connsiteX78" fmla="*/ 10466847 w 12192000"/>
                <a:gd name="connsiteY78" fmla="*/ 354131 h 757168"/>
                <a:gd name="connsiteX79" fmla="*/ 10696514 w 12192000"/>
                <a:gd name="connsiteY79" fmla="*/ 353575 h 757168"/>
                <a:gd name="connsiteX80" fmla="*/ 10746932 w 12192000"/>
                <a:gd name="connsiteY80" fmla="*/ 360606 h 757168"/>
                <a:gd name="connsiteX81" fmla="*/ 10905388 w 12192000"/>
                <a:gd name="connsiteY81" fmla="*/ 370627 h 757168"/>
                <a:gd name="connsiteX82" fmla="*/ 10995602 w 12192000"/>
                <a:gd name="connsiteY82" fmla="*/ 376691 h 757168"/>
                <a:gd name="connsiteX83" fmla="*/ 11107647 w 12192000"/>
                <a:gd name="connsiteY83" fmla="*/ 373405 h 757168"/>
                <a:gd name="connsiteX84" fmla="*/ 11302440 w 12192000"/>
                <a:gd name="connsiteY84" fmla="*/ 364156 h 757168"/>
                <a:gd name="connsiteX85" fmla="*/ 11353613 w 12192000"/>
                <a:gd name="connsiteY85" fmla="*/ 363785 h 757168"/>
                <a:gd name="connsiteX86" fmla="*/ 11447323 w 12192000"/>
                <a:gd name="connsiteY86" fmla="*/ 359346 h 757168"/>
                <a:gd name="connsiteX87" fmla="*/ 11464292 w 12192000"/>
                <a:gd name="connsiteY87" fmla="*/ 358519 h 757168"/>
                <a:gd name="connsiteX88" fmla="*/ 11607560 w 12192000"/>
                <a:gd name="connsiteY88" fmla="*/ 342370 h 757168"/>
                <a:gd name="connsiteX89" fmla="*/ 11681426 w 12192000"/>
                <a:gd name="connsiteY89" fmla="*/ 344335 h 757168"/>
                <a:gd name="connsiteX90" fmla="*/ 11893565 w 12192000"/>
                <a:gd name="connsiteY90" fmla="*/ 355261 h 757168"/>
                <a:gd name="connsiteX91" fmla="*/ 11983290 w 12192000"/>
                <a:gd name="connsiteY91" fmla="*/ 363588 h 757168"/>
                <a:gd name="connsiteX92" fmla="*/ 12192000 w 12192000"/>
                <a:gd name="connsiteY92" fmla="*/ 388018 h 757168"/>
                <a:gd name="connsiteX93" fmla="*/ 12192000 w 12192000"/>
                <a:gd name="connsiteY93" fmla="*/ 577115 h 757168"/>
                <a:gd name="connsiteX94" fmla="*/ 12157329 w 12192000"/>
                <a:gd name="connsiteY94" fmla="*/ 588862 h 757168"/>
                <a:gd name="connsiteX95" fmla="*/ 12066948 w 12192000"/>
                <a:gd name="connsiteY95" fmla="*/ 586034 h 757168"/>
                <a:gd name="connsiteX96" fmla="*/ 11911344 w 12192000"/>
                <a:gd name="connsiteY96" fmla="*/ 521599 h 757168"/>
                <a:gd name="connsiteX97" fmla="*/ 11847823 w 12192000"/>
                <a:gd name="connsiteY97" fmla="*/ 511785 h 757168"/>
                <a:gd name="connsiteX98" fmla="*/ 11737547 w 12192000"/>
                <a:gd name="connsiteY98" fmla="*/ 502380 h 757168"/>
                <a:gd name="connsiteX99" fmla="*/ 11636052 w 12192000"/>
                <a:gd name="connsiteY99" fmla="*/ 514993 h 757168"/>
                <a:gd name="connsiteX100" fmla="*/ 11394706 w 12192000"/>
                <a:gd name="connsiteY100" fmla="*/ 590867 h 757168"/>
                <a:gd name="connsiteX101" fmla="*/ 11354978 w 12192000"/>
                <a:gd name="connsiteY101" fmla="*/ 597561 h 757168"/>
                <a:gd name="connsiteX102" fmla="*/ 11285306 w 12192000"/>
                <a:gd name="connsiteY102" fmla="*/ 599825 h 757168"/>
                <a:gd name="connsiteX103" fmla="*/ 11008528 w 12192000"/>
                <a:gd name="connsiteY103" fmla="*/ 656670 h 757168"/>
                <a:gd name="connsiteX104" fmla="*/ 10948735 w 12192000"/>
                <a:gd name="connsiteY104" fmla="*/ 652964 h 757168"/>
                <a:gd name="connsiteX105" fmla="*/ 10850698 w 12192000"/>
                <a:gd name="connsiteY105" fmla="*/ 641721 h 757168"/>
                <a:gd name="connsiteX106" fmla="*/ 10744026 w 12192000"/>
                <a:gd name="connsiteY106" fmla="*/ 647769 h 757168"/>
                <a:gd name="connsiteX107" fmla="*/ 10666160 w 12192000"/>
                <a:gd name="connsiteY107" fmla="*/ 651891 h 757168"/>
                <a:gd name="connsiteX108" fmla="*/ 10450521 w 12192000"/>
                <a:gd name="connsiteY108" fmla="*/ 616552 h 757168"/>
                <a:gd name="connsiteX109" fmla="*/ 10271192 w 12192000"/>
                <a:gd name="connsiteY109" fmla="*/ 583498 h 757168"/>
                <a:gd name="connsiteX110" fmla="*/ 10246067 w 12192000"/>
                <a:gd name="connsiteY110" fmla="*/ 585423 h 757168"/>
                <a:gd name="connsiteX111" fmla="*/ 10005027 w 12192000"/>
                <a:gd name="connsiteY111" fmla="*/ 592252 h 757168"/>
                <a:gd name="connsiteX112" fmla="*/ 9898681 w 12192000"/>
                <a:gd name="connsiteY112" fmla="*/ 613195 h 757168"/>
                <a:gd name="connsiteX113" fmla="*/ 9753225 w 12192000"/>
                <a:gd name="connsiteY113" fmla="*/ 629038 h 757168"/>
                <a:gd name="connsiteX114" fmla="*/ 9591376 w 12192000"/>
                <a:gd name="connsiteY114" fmla="*/ 648601 h 757168"/>
                <a:gd name="connsiteX115" fmla="*/ 9472860 w 12192000"/>
                <a:gd name="connsiteY115" fmla="*/ 655936 h 757168"/>
                <a:gd name="connsiteX116" fmla="*/ 9299788 w 12192000"/>
                <a:gd name="connsiteY116" fmla="*/ 636945 h 757168"/>
                <a:gd name="connsiteX117" fmla="*/ 9264605 w 12192000"/>
                <a:gd name="connsiteY117" fmla="*/ 627087 h 757168"/>
                <a:gd name="connsiteX118" fmla="*/ 8926435 w 12192000"/>
                <a:gd name="connsiteY118" fmla="*/ 549269 h 757168"/>
                <a:gd name="connsiteX119" fmla="*/ 8698934 w 12192000"/>
                <a:gd name="connsiteY119" fmla="*/ 536583 h 757168"/>
                <a:gd name="connsiteX120" fmla="*/ 8622862 w 12192000"/>
                <a:gd name="connsiteY120" fmla="*/ 541563 h 757168"/>
                <a:gd name="connsiteX121" fmla="*/ 8482784 w 12192000"/>
                <a:gd name="connsiteY121" fmla="*/ 574094 h 757168"/>
                <a:gd name="connsiteX122" fmla="*/ 8421565 w 12192000"/>
                <a:gd name="connsiteY122" fmla="*/ 576610 h 757168"/>
                <a:gd name="connsiteX123" fmla="*/ 8313469 w 12192000"/>
                <a:gd name="connsiteY123" fmla="*/ 574762 h 757168"/>
                <a:gd name="connsiteX124" fmla="*/ 8079520 w 12192000"/>
                <a:gd name="connsiteY124" fmla="*/ 558685 h 757168"/>
                <a:gd name="connsiteX125" fmla="*/ 7773327 w 12192000"/>
                <a:gd name="connsiteY125" fmla="*/ 558854 h 757168"/>
                <a:gd name="connsiteX126" fmla="*/ 7652477 w 12192000"/>
                <a:gd name="connsiteY126" fmla="*/ 547561 h 757168"/>
                <a:gd name="connsiteX127" fmla="*/ 7522274 w 12192000"/>
                <a:gd name="connsiteY127" fmla="*/ 532150 h 757168"/>
                <a:gd name="connsiteX128" fmla="*/ 7484080 w 12192000"/>
                <a:gd name="connsiteY128" fmla="*/ 530532 h 757168"/>
                <a:gd name="connsiteX129" fmla="*/ 7282277 w 12192000"/>
                <a:gd name="connsiteY129" fmla="*/ 540177 h 757168"/>
                <a:gd name="connsiteX130" fmla="*/ 7235690 w 12192000"/>
                <a:gd name="connsiteY130" fmla="*/ 551282 h 757168"/>
                <a:gd name="connsiteX131" fmla="*/ 7116339 w 12192000"/>
                <a:gd name="connsiteY131" fmla="*/ 539494 h 757168"/>
                <a:gd name="connsiteX132" fmla="*/ 7011067 w 12192000"/>
                <a:gd name="connsiteY132" fmla="*/ 511848 h 757168"/>
                <a:gd name="connsiteX133" fmla="*/ 6403234 w 12192000"/>
                <a:gd name="connsiteY133" fmla="*/ 432296 h 757168"/>
                <a:gd name="connsiteX134" fmla="*/ 6036273 w 12192000"/>
                <a:gd name="connsiteY134" fmla="*/ 412301 h 757168"/>
                <a:gd name="connsiteX135" fmla="*/ 5780467 w 12192000"/>
                <a:gd name="connsiteY135" fmla="*/ 377910 h 757168"/>
                <a:gd name="connsiteX136" fmla="*/ 5739051 w 12192000"/>
                <a:gd name="connsiteY136" fmla="*/ 353609 h 757168"/>
                <a:gd name="connsiteX137" fmla="*/ 5583566 w 12192000"/>
                <a:gd name="connsiteY137" fmla="*/ 321995 h 757168"/>
                <a:gd name="connsiteX138" fmla="*/ 5432030 w 12192000"/>
                <a:gd name="connsiteY138" fmla="*/ 362512 h 757168"/>
                <a:gd name="connsiteX139" fmla="*/ 5241398 w 12192000"/>
                <a:gd name="connsiteY139" fmla="*/ 425781 h 757168"/>
                <a:gd name="connsiteX140" fmla="*/ 5139710 w 12192000"/>
                <a:gd name="connsiteY140" fmla="*/ 421022 h 757168"/>
                <a:gd name="connsiteX141" fmla="*/ 4929402 w 12192000"/>
                <a:gd name="connsiteY141" fmla="*/ 424310 h 757168"/>
                <a:gd name="connsiteX142" fmla="*/ 4782793 w 12192000"/>
                <a:gd name="connsiteY142" fmla="*/ 441046 h 757168"/>
                <a:gd name="connsiteX143" fmla="*/ 4577594 w 12192000"/>
                <a:gd name="connsiteY143" fmla="*/ 459290 h 757168"/>
                <a:gd name="connsiteX144" fmla="*/ 4500826 w 12192000"/>
                <a:gd name="connsiteY144" fmla="*/ 470529 h 757168"/>
                <a:gd name="connsiteX145" fmla="*/ 4317973 w 12192000"/>
                <a:gd name="connsiteY145" fmla="*/ 483649 h 757168"/>
                <a:gd name="connsiteX146" fmla="*/ 4166722 w 12192000"/>
                <a:gd name="connsiteY146" fmla="*/ 490602 h 757168"/>
                <a:gd name="connsiteX147" fmla="*/ 4042814 w 12192000"/>
                <a:gd name="connsiteY147" fmla="*/ 530660 h 757168"/>
                <a:gd name="connsiteX148" fmla="*/ 4002653 w 12192000"/>
                <a:gd name="connsiteY148" fmla="*/ 552594 h 757168"/>
                <a:gd name="connsiteX149" fmla="*/ 3969549 w 12192000"/>
                <a:gd name="connsiteY149" fmla="*/ 566312 h 757168"/>
                <a:gd name="connsiteX150" fmla="*/ 3821685 w 12192000"/>
                <a:gd name="connsiteY150" fmla="*/ 649183 h 757168"/>
                <a:gd name="connsiteX151" fmla="*/ 3805138 w 12192000"/>
                <a:gd name="connsiteY151" fmla="*/ 655947 h 757168"/>
                <a:gd name="connsiteX152" fmla="*/ 3609177 w 12192000"/>
                <a:gd name="connsiteY152" fmla="*/ 687459 h 757168"/>
                <a:gd name="connsiteX153" fmla="*/ 3539727 w 12192000"/>
                <a:gd name="connsiteY153" fmla="*/ 706521 h 757168"/>
                <a:gd name="connsiteX154" fmla="*/ 3396572 w 12192000"/>
                <a:gd name="connsiteY154" fmla="*/ 755681 h 757168"/>
                <a:gd name="connsiteX155" fmla="*/ 3341054 w 12192000"/>
                <a:gd name="connsiteY155" fmla="*/ 754679 h 757168"/>
                <a:gd name="connsiteX156" fmla="*/ 3138775 w 12192000"/>
                <a:gd name="connsiteY156" fmla="*/ 710120 h 757168"/>
                <a:gd name="connsiteX157" fmla="*/ 3037283 w 12192000"/>
                <a:gd name="connsiteY157" fmla="*/ 666453 h 757168"/>
                <a:gd name="connsiteX158" fmla="*/ 3002117 w 12192000"/>
                <a:gd name="connsiteY158" fmla="*/ 649347 h 757168"/>
                <a:gd name="connsiteX159" fmla="*/ 2747294 w 12192000"/>
                <a:gd name="connsiteY159" fmla="*/ 652400 h 757168"/>
                <a:gd name="connsiteX160" fmla="*/ 2676273 w 12192000"/>
                <a:gd name="connsiteY160" fmla="*/ 652304 h 757168"/>
                <a:gd name="connsiteX161" fmla="*/ 2432360 w 12192000"/>
                <a:gd name="connsiteY161" fmla="*/ 657836 h 757168"/>
                <a:gd name="connsiteX162" fmla="*/ 2382311 w 12192000"/>
                <a:gd name="connsiteY162" fmla="*/ 650824 h 757168"/>
                <a:gd name="connsiteX163" fmla="*/ 2055134 w 12192000"/>
                <a:gd name="connsiteY163" fmla="*/ 630053 h 757168"/>
                <a:gd name="connsiteX164" fmla="*/ 2031829 w 12192000"/>
                <a:gd name="connsiteY164" fmla="*/ 639324 h 757168"/>
                <a:gd name="connsiteX165" fmla="*/ 1912764 w 12192000"/>
                <a:gd name="connsiteY165" fmla="*/ 664183 h 757168"/>
                <a:gd name="connsiteX166" fmla="*/ 1755637 w 12192000"/>
                <a:gd name="connsiteY166" fmla="*/ 663960 h 757168"/>
                <a:gd name="connsiteX167" fmla="*/ 1727159 w 12192000"/>
                <a:gd name="connsiteY167" fmla="*/ 659605 h 757168"/>
                <a:gd name="connsiteX168" fmla="*/ 1622470 w 12192000"/>
                <a:gd name="connsiteY168" fmla="*/ 634850 h 757168"/>
                <a:gd name="connsiteX169" fmla="*/ 1385955 w 12192000"/>
                <a:gd name="connsiteY169" fmla="*/ 604522 h 757168"/>
                <a:gd name="connsiteX170" fmla="*/ 1340055 w 12192000"/>
                <a:gd name="connsiteY170" fmla="*/ 595629 h 757168"/>
                <a:gd name="connsiteX171" fmla="*/ 1257271 w 12192000"/>
                <a:gd name="connsiteY171" fmla="*/ 581180 h 757168"/>
                <a:gd name="connsiteX172" fmla="*/ 1031914 w 12192000"/>
                <a:gd name="connsiteY172" fmla="*/ 562692 h 757168"/>
                <a:gd name="connsiteX173" fmla="*/ 922031 w 12192000"/>
                <a:gd name="connsiteY173" fmla="*/ 566853 h 757168"/>
                <a:gd name="connsiteX174" fmla="*/ 873250 w 12192000"/>
                <a:gd name="connsiteY174" fmla="*/ 563724 h 757168"/>
                <a:gd name="connsiteX175" fmla="*/ 711627 w 12192000"/>
                <a:gd name="connsiteY175" fmla="*/ 529880 h 757168"/>
                <a:gd name="connsiteX176" fmla="*/ 311112 w 12192000"/>
                <a:gd name="connsiteY176" fmla="*/ 525106 h 757168"/>
                <a:gd name="connsiteX177" fmla="*/ 184145 w 12192000"/>
                <a:gd name="connsiteY177" fmla="*/ 532188 h 757168"/>
                <a:gd name="connsiteX178" fmla="*/ 116886 w 12192000"/>
                <a:gd name="connsiteY178" fmla="*/ 530572 h 757168"/>
                <a:gd name="connsiteX179" fmla="*/ 23941 w 12192000"/>
                <a:gd name="connsiteY179" fmla="*/ 506433 h 757168"/>
                <a:gd name="connsiteX180" fmla="*/ 0 w 12192000"/>
                <a:gd name="connsiteY180" fmla="*/ 502149 h 757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</a:cxnLst>
              <a:rect l="l" t="t" r="r" b="b"/>
              <a:pathLst>
                <a:path w="12192000" h="757168">
                  <a:moveTo>
                    <a:pt x="0" y="0"/>
                  </a:moveTo>
                  <a:lnTo>
                    <a:pt x="41653" y="6945"/>
                  </a:lnTo>
                  <a:cubicBezTo>
                    <a:pt x="55151" y="9178"/>
                    <a:pt x="68996" y="11810"/>
                    <a:pt x="81317" y="15509"/>
                  </a:cubicBezTo>
                  <a:cubicBezTo>
                    <a:pt x="92911" y="18978"/>
                    <a:pt x="102562" y="24446"/>
                    <a:pt x="114150" y="28105"/>
                  </a:cubicBezTo>
                  <a:cubicBezTo>
                    <a:pt x="145644" y="37958"/>
                    <a:pt x="177914" y="47281"/>
                    <a:pt x="214865" y="58374"/>
                  </a:cubicBezTo>
                  <a:cubicBezTo>
                    <a:pt x="236680" y="42349"/>
                    <a:pt x="264438" y="53534"/>
                    <a:pt x="299237" y="63560"/>
                  </a:cubicBezTo>
                  <a:cubicBezTo>
                    <a:pt x="334763" y="73816"/>
                    <a:pt x="376093" y="78654"/>
                    <a:pt x="415570" y="83774"/>
                  </a:cubicBezTo>
                  <a:cubicBezTo>
                    <a:pt x="487949" y="93100"/>
                    <a:pt x="560804" y="100354"/>
                    <a:pt x="633210" y="109108"/>
                  </a:cubicBezTo>
                  <a:cubicBezTo>
                    <a:pt x="648566" y="111058"/>
                    <a:pt x="666073" y="114072"/>
                    <a:pt x="677567" y="119446"/>
                  </a:cubicBezTo>
                  <a:cubicBezTo>
                    <a:pt x="756262" y="155621"/>
                    <a:pt x="853422" y="169678"/>
                    <a:pt x="946429" y="171502"/>
                  </a:cubicBezTo>
                  <a:cubicBezTo>
                    <a:pt x="1019582" y="173044"/>
                    <a:pt x="1091239" y="175083"/>
                    <a:pt x="1163367" y="182106"/>
                  </a:cubicBezTo>
                  <a:cubicBezTo>
                    <a:pt x="1168863" y="182586"/>
                    <a:pt x="1176224" y="182589"/>
                    <a:pt x="1180337" y="181279"/>
                  </a:cubicBezTo>
                  <a:cubicBezTo>
                    <a:pt x="1205822" y="172503"/>
                    <a:pt x="1231920" y="173109"/>
                    <a:pt x="1263939" y="173070"/>
                  </a:cubicBezTo>
                  <a:cubicBezTo>
                    <a:pt x="1309211" y="172961"/>
                    <a:pt x="1350592" y="176848"/>
                    <a:pt x="1392213" y="183225"/>
                  </a:cubicBezTo>
                  <a:cubicBezTo>
                    <a:pt x="1422516" y="187866"/>
                    <a:pt x="1453010" y="195759"/>
                    <a:pt x="1479752" y="205174"/>
                  </a:cubicBezTo>
                  <a:cubicBezTo>
                    <a:pt x="1516962" y="218381"/>
                    <a:pt x="1553071" y="224660"/>
                    <a:pt x="1589813" y="211706"/>
                  </a:cubicBezTo>
                  <a:cubicBezTo>
                    <a:pt x="1629541" y="197953"/>
                    <a:pt x="1673292" y="205778"/>
                    <a:pt x="1716264" y="207459"/>
                  </a:cubicBezTo>
                  <a:cubicBezTo>
                    <a:pt x="1734988" y="208248"/>
                    <a:pt x="1754789" y="209668"/>
                    <a:pt x="1772900" y="208137"/>
                  </a:cubicBezTo>
                  <a:cubicBezTo>
                    <a:pt x="1825381" y="203828"/>
                    <a:pt x="1876222" y="195808"/>
                    <a:pt x="1929319" y="193822"/>
                  </a:cubicBezTo>
                  <a:cubicBezTo>
                    <a:pt x="1958819" y="192698"/>
                    <a:pt x="1991232" y="199166"/>
                    <a:pt x="2021514" y="204186"/>
                  </a:cubicBezTo>
                  <a:cubicBezTo>
                    <a:pt x="2052154" y="209417"/>
                    <a:pt x="2082323" y="216530"/>
                    <a:pt x="2111753" y="223797"/>
                  </a:cubicBezTo>
                  <a:cubicBezTo>
                    <a:pt x="2131736" y="228659"/>
                    <a:pt x="2153567" y="233429"/>
                    <a:pt x="2169356" y="241125"/>
                  </a:cubicBezTo>
                  <a:cubicBezTo>
                    <a:pt x="2205243" y="258649"/>
                    <a:pt x="2242901" y="263295"/>
                    <a:pt x="2286638" y="257382"/>
                  </a:cubicBezTo>
                  <a:cubicBezTo>
                    <a:pt x="2293313" y="256396"/>
                    <a:pt x="2301018" y="256799"/>
                    <a:pt x="2308368" y="256995"/>
                  </a:cubicBezTo>
                  <a:cubicBezTo>
                    <a:pt x="2426026" y="259155"/>
                    <a:pt x="2543593" y="262834"/>
                    <a:pt x="2660621" y="262863"/>
                  </a:cubicBezTo>
                  <a:cubicBezTo>
                    <a:pt x="2708088" y="262871"/>
                    <a:pt x="2754165" y="254412"/>
                    <a:pt x="2801134" y="250006"/>
                  </a:cubicBezTo>
                  <a:cubicBezTo>
                    <a:pt x="2810748" y="249174"/>
                    <a:pt x="2821504" y="247638"/>
                    <a:pt x="2830994" y="249091"/>
                  </a:cubicBezTo>
                  <a:cubicBezTo>
                    <a:pt x="2934354" y="264045"/>
                    <a:pt x="3032340" y="255254"/>
                    <a:pt x="3129084" y="242009"/>
                  </a:cubicBezTo>
                  <a:cubicBezTo>
                    <a:pt x="3139090" y="240625"/>
                    <a:pt x="3151170" y="241831"/>
                    <a:pt x="3162162" y="242789"/>
                  </a:cubicBezTo>
                  <a:cubicBezTo>
                    <a:pt x="3192925" y="245736"/>
                    <a:pt x="3225969" y="254145"/>
                    <a:pt x="3254072" y="251612"/>
                  </a:cubicBezTo>
                  <a:cubicBezTo>
                    <a:pt x="3328782" y="244461"/>
                    <a:pt x="3402881" y="234992"/>
                    <a:pt x="3473491" y="221903"/>
                  </a:cubicBezTo>
                  <a:cubicBezTo>
                    <a:pt x="3545212" y="208683"/>
                    <a:pt x="3611651" y="197856"/>
                    <a:pt x="3691860" y="219228"/>
                  </a:cubicBezTo>
                  <a:cubicBezTo>
                    <a:pt x="3725977" y="228268"/>
                    <a:pt x="3771754" y="225515"/>
                    <a:pt x="3811494" y="225691"/>
                  </a:cubicBezTo>
                  <a:cubicBezTo>
                    <a:pt x="3840564" y="225687"/>
                    <a:pt x="3868906" y="218586"/>
                    <a:pt x="3897533" y="220087"/>
                  </a:cubicBezTo>
                  <a:cubicBezTo>
                    <a:pt x="3973874" y="224087"/>
                    <a:pt x="4042293" y="217563"/>
                    <a:pt x="4109430" y="200477"/>
                  </a:cubicBezTo>
                  <a:cubicBezTo>
                    <a:pt x="4135544" y="193834"/>
                    <a:pt x="4175268" y="201258"/>
                    <a:pt x="4208772" y="200914"/>
                  </a:cubicBezTo>
                  <a:cubicBezTo>
                    <a:pt x="4244136" y="200288"/>
                    <a:pt x="4280583" y="199908"/>
                    <a:pt x="4314641" y="196159"/>
                  </a:cubicBezTo>
                  <a:cubicBezTo>
                    <a:pt x="4402743" y="186278"/>
                    <a:pt x="4489848" y="174436"/>
                    <a:pt x="4577622" y="163774"/>
                  </a:cubicBezTo>
                  <a:cubicBezTo>
                    <a:pt x="4649843" y="154967"/>
                    <a:pt x="4719794" y="168553"/>
                    <a:pt x="4790345" y="177592"/>
                  </a:cubicBezTo>
                  <a:cubicBezTo>
                    <a:pt x="4834576" y="183345"/>
                    <a:pt x="4875614" y="193701"/>
                    <a:pt x="4926164" y="184139"/>
                  </a:cubicBezTo>
                  <a:cubicBezTo>
                    <a:pt x="4974485" y="175032"/>
                    <a:pt x="5034899" y="180870"/>
                    <a:pt x="5088812" y="177401"/>
                  </a:cubicBezTo>
                  <a:cubicBezTo>
                    <a:pt x="5134238" y="174439"/>
                    <a:pt x="5178353" y="168165"/>
                    <a:pt x="5222466" y="162082"/>
                  </a:cubicBezTo>
                  <a:cubicBezTo>
                    <a:pt x="5282519" y="153783"/>
                    <a:pt x="5341864" y="144876"/>
                    <a:pt x="5406528" y="153987"/>
                  </a:cubicBezTo>
                  <a:cubicBezTo>
                    <a:pt x="5479960" y="164323"/>
                    <a:pt x="5531876" y="142624"/>
                    <a:pt x="5590716" y="129490"/>
                  </a:cubicBezTo>
                  <a:cubicBezTo>
                    <a:pt x="5631296" y="120553"/>
                    <a:pt x="5675395" y="114659"/>
                    <a:pt x="5719429" y="110099"/>
                  </a:cubicBezTo>
                  <a:cubicBezTo>
                    <a:pt x="5778247" y="104215"/>
                    <a:pt x="5838715" y="102042"/>
                    <a:pt x="5897895" y="96368"/>
                  </a:cubicBezTo>
                  <a:cubicBezTo>
                    <a:pt x="5987399" y="87895"/>
                    <a:pt x="6077855" y="82333"/>
                    <a:pt x="6169957" y="94411"/>
                  </a:cubicBezTo>
                  <a:cubicBezTo>
                    <a:pt x="6212360" y="99875"/>
                    <a:pt x="6252010" y="101763"/>
                    <a:pt x="6294827" y="99236"/>
                  </a:cubicBezTo>
                  <a:cubicBezTo>
                    <a:pt x="6364965" y="95091"/>
                    <a:pt x="6436581" y="97891"/>
                    <a:pt x="6494261" y="71724"/>
                  </a:cubicBezTo>
                  <a:cubicBezTo>
                    <a:pt x="6514615" y="62488"/>
                    <a:pt x="6550354" y="61691"/>
                    <a:pt x="6579627" y="57883"/>
                  </a:cubicBezTo>
                  <a:cubicBezTo>
                    <a:pt x="6613354" y="53353"/>
                    <a:pt x="6637770" y="57878"/>
                    <a:pt x="6654800" y="77086"/>
                  </a:cubicBezTo>
                  <a:cubicBezTo>
                    <a:pt x="6662444" y="85688"/>
                    <a:pt x="6685147" y="94892"/>
                    <a:pt x="6703059" y="97166"/>
                  </a:cubicBezTo>
                  <a:cubicBezTo>
                    <a:pt x="6756799" y="103989"/>
                    <a:pt x="6806654" y="100687"/>
                    <a:pt x="6859445" y="90481"/>
                  </a:cubicBezTo>
                  <a:cubicBezTo>
                    <a:pt x="6908894" y="80861"/>
                    <a:pt x="6969747" y="85387"/>
                    <a:pt x="7025414" y="83536"/>
                  </a:cubicBezTo>
                  <a:cubicBezTo>
                    <a:pt x="7064862" y="82168"/>
                    <a:pt x="7104501" y="77186"/>
                    <a:pt x="7144137" y="79264"/>
                  </a:cubicBezTo>
                  <a:cubicBezTo>
                    <a:pt x="7193316" y="81841"/>
                    <a:pt x="7241809" y="90488"/>
                    <a:pt x="7291235" y="95367"/>
                  </a:cubicBezTo>
                  <a:cubicBezTo>
                    <a:pt x="7329668" y="99288"/>
                    <a:pt x="7368978" y="100585"/>
                    <a:pt x="7407395" y="104888"/>
                  </a:cubicBezTo>
                  <a:cubicBezTo>
                    <a:pt x="7438868" y="108256"/>
                    <a:pt x="7469832" y="114265"/>
                    <a:pt x="7500837" y="119515"/>
                  </a:cubicBezTo>
                  <a:cubicBezTo>
                    <a:pt x="7512146" y="121444"/>
                    <a:pt x="7523255" y="127178"/>
                    <a:pt x="7533567" y="126955"/>
                  </a:cubicBezTo>
                  <a:cubicBezTo>
                    <a:pt x="7636025" y="124121"/>
                    <a:pt x="7707510" y="164497"/>
                    <a:pt x="7792910" y="185188"/>
                  </a:cubicBezTo>
                  <a:cubicBezTo>
                    <a:pt x="7882663" y="207063"/>
                    <a:pt x="7969001" y="237914"/>
                    <a:pt x="8070699" y="235423"/>
                  </a:cubicBezTo>
                  <a:cubicBezTo>
                    <a:pt x="8132239" y="233879"/>
                    <a:pt x="8191903" y="225939"/>
                    <a:pt x="8253177" y="222473"/>
                  </a:cubicBezTo>
                  <a:cubicBezTo>
                    <a:pt x="8274949" y="221324"/>
                    <a:pt x="8299150" y="222976"/>
                    <a:pt x="8320683" y="226393"/>
                  </a:cubicBezTo>
                  <a:cubicBezTo>
                    <a:pt x="8424731" y="242340"/>
                    <a:pt x="8527777" y="249266"/>
                    <a:pt x="8631438" y="237528"/>
                  </a:cubicBezTo>
                  <a:cubicBezTo>
                    <a:pt x="8649201" y="235596"/>
                    <a:pt x="8668058" y="233915"/>
                    <a:pt x="8686410" y="234877"/>
                  </a:cubicBezTo>
                  <a:cubicBezTo>
                    <a:pt x="8786966" y="240146"/>
                    <a:pt x="8885480" y="249315"/>
                    <a:pt x="8980658" y="273001"/>
                  </a:cubicBezTo>
                  <a:cubicBezTo>
                    <a:pt x="9012626" y="280972"/>
                    <a:pt x="9052108" y="279035"/>
                    <a:pt x="9087625" y="282423"/>
                  </a:cubicBezTo>
                  <a:cubicBezTo>
                    <a:pt x="9120583" y="285484"/>
                    <a:pt x="9154319" y="287825"/>
                    <a:pt x="9186017" y="293875"/>
                  </a:cubicBezTo>
                  <a:cubicBezTo>
                    <a:pt x="9232288" y="302785"/>
                    <a:pt x="9275554" y="305815"/>
                    <a:pt x="9323931" y="302628"/>
                  </a:cubicBezTo>
                  <a:cubicBezTo>
                    <a:pt x="9370084" y="299705"/>
                    <a:pt x="9419491" y="304964"/>
                    <a:pt x="9467213" y="307275"/>
                  </a:cubicBezTo>
                  <a:cubicBezTo>
                    <a:pt x="9520438" y="309874"/>
                    <a:pt x="9573661" y="312473"/>
                    <a:pt x="9626826" y="316213"/>
                  </a:cubicBezTo>
                  <a:cubicBezTo>
                    <a:pt x="9648094" y="317708"/>
                    <a:pt x="9671915" y="326588"/>
                    <a:pt x="9689696" y="324467"/>
                  </a:cubicBezTo>
                  <a:cubicBezTo>
                    <a:pt x="9747117" y="317175"/>
                    <a:pt x="9803355" y="332523"/>
                    <a:pt x="9860526" y="329986"/>
                  </a:cubicBezTo>
                  <a:cubicBezTo>
                    <a:pt x="9888572" y="328594"/>
                    <a:pt x="9919723" y="338048"/>
                    <a:pt x="9949775" y="340386"/>
                  </a:cubicBezTo>
                  <a:cubicBezTo>
                    <a:pt x="9998886" y="344296"/>
                    <a:pt x="10048092" y="346302"/>
                    <a:pt x="10097252" y="349262"/>
                  </a:cubicBezTo>
                  <a:cubicBezTo>
                    <a:pt x="10113390" y="350297"/>
                    <a:pt x="10129133" y="351886"/>
                    <a:pt x="10145261" y="353113"/>
                  </a:cubicBezTo>
                  <a:cubicBezTo>
                    <a:pt x="10159555" y="354243"/>
                    <a:pt x="10174512" y="356743"/>
                    <a:pt x="10188159" y="356124"/>
                  </a:cubicBezTo>
                  <a:cubicBezTo>
                    <a:pt x="10237589" y="353944"/>
                    <a:pt x="10286441" y="348682"/>
                    <a:pt x="10336144" y="348235"/>
                  </a:cubicBezTo>
                  <a:cubicBezTo>
                    <a:pt x="10379222" y="347822"/>
                    <a:pt x="10423443" y="353764"/>
                    <a:pt x="10466847" y="354131"/>
                  </a:cubicBezTo>
                  <a:cubicBezTo>
                    <a:pt x="10543353" y="354898"/>
                    <a:pt x="10619988" y="353190"/>
                    <a:pt x="10696514" y="353575"/>
                  </a:cubicBezTo>
                  <a:cubicBezTo>
                    <a:pt x="10713071" y="353680"/>
                    <a:pt x="10730069" y="359342"/>
                    <a:pt x="10746932" y="360606"/>
                  </a:cubicBezTo>
                  <a:cubicBezTo>
                    <a:pt x="10799731" y="364326"/>
                    <a:pt x="10852569" y="367289"/>
                    <a:pt x="10905388" y="370627"/>
                  </a:cubicBezTo>
                  <a:cubicBezTo>
                    <a:pt x="10935470" y="372396"/>
                    <a:pt x="10965963" y="373421"/>
                    <a:pt x="10995602" y="376691"/>
                  </a:cubicBezTo>
                  <a:cubicBezTo>
                    <a:pt x="11034750" y="381032"/>
                    <a:pt x="11070168" y="386324"/>
                    <a:pt x="11107647" y="373405"/>
                  </a:cubicBezTo>
                  <a:cubicBezTo>
                    <a:pt x="11165372" y="353347"/>
                    <a:pt x="11236837" y="366060"/>
                    <a:pt x="11302440" y="364156"/>
                  </a:cubicBezTo>
                  <a:cubicBezTo>
                    <a:pt x="11319394" y="363708"/>
                    <a:pt x="11336655" y="364422"/>
                    <a:pt x="11353613" y="363785"/>
                  </a:cubicBezTo>
                  <a:cubicBezTo>
                    <a:pt x="11384961" y="362566"/>
                    <a:pt x="11415955" y="360947"/>
                    <a:pt x="11447323" y="359346"/>
                  </a:cubicBezTo>
                  <a:cubicBezTo>
                    <a:pt x="11452855" y="359066"/>
                    <a:pt x="11459104" y="359200"/>
                    <a:pt x="11464292" y="358519"/>
                  </a:cubicBezTo>
                  <a:cubicBezTo>
                    <a:pt x="11512058" y="353010"/>
                    <a:pt x="11559143" y="346321"/>
                    <a:pt x="11607560" y="342370"/>
                  </a:cubicBezTo>
                  <a:cubicBezTo>
                    <a:pt x="11631218" y="340368"/>
                    <a:pt x="11657295" y="341352"/>
                    <a:pt x="11681426" y="344335"/>
                  </a:cubicBezTo>
                  <a:cubicBezTo>
                    <a:pt x="11751997" y="352993"/>
                    <a:pt x="11821986" y="358760"/>
                    <a:pt x="11893565" y="355261"/>
                  </a:cubicBezTo>
                  <a:cubicBezTo>
                    <a:pt x="11921973" y="353889"/>
                    <a:pt x="11953288" y="360300"/>
                    <a:pt x="11983290" y="363588"/>
                  </a:cubicBezTo>
                  <a:lnTo>
                    <a:pt x="12192000" y="388018"/>
                  </a:lnTo>
                  <a:lnTo>
                    <a:pt x="12192000" y="577115"/>
                  </a:lnTo>
                  <a:lnTo>
                    <a:pt x="12157329" y="588862"/>
                  </a:lnTo>
                  <a:cubicBezTo>
                    <a:pt x="12118393" y="608572"/>
                    <a:pt x="12109715" y="605637"/>
                    <a:pt x="12066948" y="586034"/>
                  </a:cubicBezTo>
                  <a:cubicBezTo>
                    <a:pt x="12016991" y="563193"/>
                    <a:pt x="11965119" y="541779"/>
                    <a:pt x="11911344" y="521599"/>
                  </a:cubicBezTo>
                  <a:cubicBezTo>
                    <a:pt x="11894383" y="515178"/>
                    <a:pt x="11869417" y="514060"/>
                    <a:pt x="11847823" y="511785"/>
                  </a:cubicBezTo>
                  <a:cubicBezTo>
                    <a:pt x="11811233" y="507768"/>
                    <a:pt x="11773630" y="501982"/>
                    <a:pt x="11737547" y="502380"/>
                  </a:cubicBezTo>
                  <a:cubicBezTo>
                    <a:pt x="11702930" y="502855"/>
                    <a:pt x="11668388" y="508866"/>
                    <a:pt x="11636052" y="514993"/>
                  </a:cubicBezTo>
                  <a:cubicBezTo>
                    <a:pt x="11545722" y="532199"/>
                    <a:pt x="11462455" y="555118"/>
                    <a:pt x="11394706" y="590867"/>
                  </a:cubicBezTo>
                  <a:cubicBezTo>
                    <a:pt x="11385999" y="595562"/>
                    <a:pt x="11369016" y="596581"/>
                    <a:pt x="11354978" y="597561"/>
                  </a:cubicBezTo>
                  <a:cubicBezTo>
                    <a:pt x="11332076" y="599224"/>
                    <a:pt x="11308448" y="600655"/>
                    <a:pt x="11285306" y="599825"/>
                  </a:cubicBezTo>
                  <a:cubicBezTo>
                    <a:pt x="11172906" y="595841"/>
                    <a:pt x="11083430" y="617861"/>
                    <a:pt x="11008528" y="656670"/>
                  </a:cubicBezTo>
                  <a:cubicBezTo>
                    <a:pt x="10986971" y="667750"/>
                    <a:pt x="10970753" y="668236"/>
                    <a:pt x="10948735" y="652964"/>
                  </a:cubicBezTo>
                  <a:cubicBezTo>
                    <a:pt x="10923173" y="635218"/>
                    <a:pt x="10885031" y="639705"/>
                    <a:pt x="10850698" y="641721"/>
                  </a:cubicBezTo>
                  <a:cubicBezTo>
                    <a:pt x="10815269" y="643680"/>
                    <a:pt x="10779458" y="645811"/>
                    <a:pt x="10744026" y="647769"/>
                  </a:cubicBezTo>
                  <a:cubicBezTo>
                    <a:pt x="10717832" y="649066"/>
                    <a:pt x="10692021" y="650003"/>
                    <a:pt x="10666160" y="651891"/>
                  </a:cubicBezTo>
                  <a:cubicBezTo>
                    <a:pt x="10585627" y="657783"/>
                    <a:pt x="10513854" y="650969"/>
                    <a:pt x="10450521" y="616552"/>
                  </a:cubicBezTo>
                  <a:cubicBezTo>
                    <a:pt x="10402221" y="590175"/>
                    <a:pt x="10339099" y="579806"/>
                    <a:pt x="10271192" y="583498"/>
                  </a:cubicBezTo>
                  <a:cubicBezTo>
                    <a:pt x="10262701" y="584006"/>
                    <a:pt x="10251859" y="587254"/>
                    <a:pt x="10246067" y="585423"/>
                  </a:cubicBezTo>
                  <a:cubicBezTo>
                    <a:pt x="10158786" y="558528"/>
                    <a:pt x="10086634" y="594049"/>
                    <a:pt x="10005027" y="592252"/>
                  </a:cubicBezTo>
                  <a:cubicBezTo>
                    <a:pt x="9969004" y="591507"/>
                    <a:pt x="9931565" y="603664"/>
                    <a:pt x="9898681" y="613195"/>
                  </a:cubicBezTo>
                  <a:cubicBezTo>
                    <a:pt x="9853463" y="626281"/>
                    <a:pt x="9813049" y="639042"/>
                    <a:pt x="9753225" y="629038"/>
                  </a:cubicBezTo>
                  <a:cubicBezTo>
                    <a:pt x="9693404" y="618845"/>
                    <a:pt x="9637675" y="628898"/>
                    <a:pt x="9591376" y="648601"/>
                  </a:cubicBezTo>
                  <a:cubicBezTo>
                    <a:pt x="9556001" y="663537"/>
                    <a:pt x="9518120" y="663077"/>
                    <a:pt x="9472860" y="655936"/>
                  </a:cubicBezTo>
                  <a:cubicBezTo>
                    <a:pt x="9416283" y="647056"/>
                    <a:pt x="9357217" y="643578"/>
                    <a:pt x="9299788" y="636945"/>
                  </a:cubicBezTo>
                  <a:cubicBezTo>
                    <a:pt x="9287347" y="635531"/>
                    <a:pt x="9271710" y="632039"/>
                    <a:pt x="9264605" y="627087"/>
                  </a:cubicBezTo>
                  <a:cubicBezTo>
                    <a:pt x="9177661" y="565680"/>
                    <a:pt x="9051076" y="558473"/>
                    <a:pt x="8926435" y="549269"/>
                  </a:cubicBezTo>
                  <a:cubicBezTo>
                    <a:pt x="8850925" y="543595"/>
                    <a:pt x="8774954" y="539613"/>
                    <a:pt x="8698934" y="536583"/>
                  </a:cubicBezTo>
                  <a:cubicBezTo>
                    <a:pt x="8673232" y="535428"/>
                    <a:pt x="8645916" y="537050"/>
                    <a:pt x="8622862" y="541563"/>
                  </a:cubicBezTo>
                  <a:cubicBezTo>
                    <a:pt x="8574890" y="551069"/>
                    <a:pt x="8530403" y="564380"/>
                    <a:pt x="8482784" y="574094"/>
                  </a:cubicBezTo>
                  <a:cubicBezTo>
                    <a:pt x="8464923" y="577929"/>
                    <a:pt x="8442157" y="576927"/>
                    <a:pt x="8421565" y="576610"/>
                  </a:cubicBezTo>
                  <a:cubicBezTo>
                    <a:pt x="8385152" y="576229"/>
                    <a:pt x="8345023" y="569546"/>
                    <a:pt x="8313469" y="574762"/>
                  </a:cubicBezTo>
                  <a:cubicBezTo>
                    <a:pt x="8231431" y="588203"/>
                    <a:pt x="8155671" y="580227"/>
                    <a:pt x="8079520" y="558685"/>
                  </a:cubicBezTo>
                  <a:cubicBezTo>
                    <a:pt x="7972906" y="528487"/>
                    <a:pt x="7870782" y="525043"/>
                    <a:pt x="7773327" y="558854"/>
                  </a:cubicBezTo>
                  <a:cubicBezTo>
                    <a:pt x="7729470" y="574107"/>
                    <a:pt x="7688069" y="563543"/>
                    <a:pt x="7652477" y="547561"/>
                  </a:cubicBezTo>
                  <a:cubicBezTo>
                    <a:pt x="7611494" y="529005"/>
                    <a:pt x="7570974" y="522685"/>
                    <a:pt x="7522274" y="532150"/>
                  </a:cubicBezTo>
                  <a:cubicBezTo>
                    <a:pt x="7511488" y="534257"/>
                    <a:pt x="7496511" y="532136"/>
                    <a:pt x="7484080" y="530532"/>
                  </a:cubicBezTo>
                  <a:cubicBezTo>
                    <a:pt x="7413133" y="522044"/>
                    <a:pt x="7341987" y="510303"/>
                    <a:pt x="7282277" y="540177"/>
                  </a:cubicBezTo>
                  <a:cubicBezTo>
                    <a:pt x="7270558" y="546051"/>
                    <a:pt x="7251336" y="547713"/>
                    <a:pt x="7235690" y="551282"/>
                  </a:cubicBezTo>
                  <a:cubicBezTo>
                    <a:pt x="7170161" y="565782"/>
                    <a:pt x="7172820" y="564203"/>
                    <a:pt x="7116339" y="539494"/>
                  </a:cubicBezTo>
                  <a:cubicBezTo>
                    <a:pt x="7086841" y="526502"/>
                    <a:pt x="7045980" y="512724"/>
                    <a:pt x="7011067" y="511848"/>
                  </a:cubicBezTo>
                  <a:cubicBezTo>
                    <a:pt x="6800473" y="506533"/>
                    <a:pt x="6601893" y="468653"/>
                    <a:pt x="6403234" y="432296"/>
                  </a:cubicBezTo>
                  <a:cubicBezTo>
                    <a:pt x="6280760" y="409851"/>
                    <a:pt x="6160432" y="402592"/>
                    <a:pt x="6036273" y="412301"/>
                  </a:cubicBezTo>
                  <a:cubicBezTo>
                    <a:pt x="5946471" y="419425"/>
                    <a:pt x="5863077" y="395593"/>
                    <a:pt x="5780467" y="377910"/>
                  </a:cubicBezTo>
                  <a:cubicBezTo>
                    <a:pt x="5763357" y="374343"/>
                    <a:pt x="5747757" y="363033"/>
                    <a:pt x="5739051" y="353609"/>
                  </a:cubicBezTo>
                  <a:cubicBezTo>
                    <a:pt x="5707675" y="320294"/>
                    <a:pt x="5653252" y="312483"/>
                    <a:pt x="5583566" y="321995"/>
                  </a:cubicBezTo>
                  <a:cubicBezTo>
                    <a:pt x="5528347" y="329404"/>
                    <a:pt x="5477716" y="340486"/>
                    <a:pt x="5432030" y="362512"/>
                  </a:cubicBezTo>
                  <a:cubicBezTo>
                    <a:pt x="5378421" y="388318"/>
                    <a:pt x="5322767" y="418026"/>
                    <a:pt x="5241398" y="425781"/>
                  </a:cubicBezTo>
                  <a:cubicBezTo>
                    <a:pt x="5206262" y="429089"/>
                    <a:pt x="5176131" y="428273"/>
                    <a:pt x="5139710" y="421022"/>
                  </a:cubicBezTo>
                  <a:cubicBezTo>
                    <a:pt x="5069048" y="407018"/>
                    <a:pt x="4997864" y="396037"/>
                    <a:pt x="4929402" y="424310"/>
                  </a:cubicBezTo>
                  <a:cubicBezTo>
                    <a:pt x="4891785" y="439890"/>
                    <a:pt x="4841650" y="448519"/>
                    <a:pt x="4782793" y="441046"/>
                  </a:cubicBezTo>
                  <a:cubicBezTo>
                    <a:pt x="4709316" y="431663"/>
                    <a:pt x="4641426" y="442031"/>
                    <a:pt x="4577594" y="459290"/>
                  </a:cubicBezTo>
                  <a:cubicBezTo>
                    <a:pt x="4554816" y="465538"/>
                    <a:pt x="4527069" y="468279"/>
                    <a:pt x="4500826" y="470529"/>
                  </a:cubicBezTo>
                  <a:cubicBezTo>
                    <a:pt x="4440199" y="475746"/>
                    <a:pt x="4379252" y="479993"/>
                    <a:pt x="4317973" y="483649"/>
                  </a:cubicBezTo>
                  <a:cubicBezTo>
                    <a:pt x="4267762" y="486741"/>
                    <a:pt x="4217264" y="488292"/>
                    <a:pt x="4166722" y="490602"/>
                  </a:cubicBezTo>
                  <a:cubicBezTo>
                    <a:pt x="4111394" y="493045"/>
                    <a:pt x="4067073" y="503124"/>
                    <a:pt x="4042814" y="530660"/>
                  </a:cubicBezTo>
                  <a:cubicBezTo>
                    <a:pt x="4034996" y="539407"/>
                    <a:pt x="4017001" y="545715"/>
                    <a:pt x="4002653" y="552594"/>
                  </a:cubicBezTo>
                  <a:cubicBezTo>
                    <a:pt x="3992459" y="557592"/>
                    <a:pt x="3979023" y="561086"/>
                    <a:pt x="3969549" y="566312"/>
                  </a:cubicBezTo>
                  <a:cubicBezTo>
                    <a:pt x="3919896" y="593854"/>
                    <a:pt x="3870968" y="621622"/>
                    <a:pt x="3821685" y="649183"/>
                  </a:cubicBezTo>
                  <a:cubicBezTo>
                    <a:pt x="3816761" y="651788"/>
                    <a:pt x="3811445" y="654943"/>
                    <a:pt x="3805138" y="655947"/>
                  </a:cubicBezTo>
                  <a:cubicBezTo>
                    <a:pt x="3739817" y="666451"/>
                    <a:pt x="3673801" y="676154"/>
                    <a:pt x="3609177" y="687459"/>
                  </a:cubicBezTo>
                  <a:cubicBezTo>
                    <a:pt x="3584288" y="691878"/>
                    <a:pt x="3558597" y="697589"/>
                    <a:pt x="3539727" y="706521"/>
                  </a:cubicBezTo>
                  <a:cubicBezTo>
                    <a:pt x="3496714" y="726780"/>
                    <a:pt x="3457268" y="749132"/>
                    <a:pt x="3396572" y="755681"/>
                  </a:cubicBezTo>
                  <a:cubicBezTo>
                    <a:pt x="3378807" y="757611"/>
                    <a:pt x="3357809" y="758036"/>
                    <a:pt x="3341054" y="754679"/>
                  </a:cubicBezTo>
                  <a:cubicBezTo>
                    <a:pt x="3272962" y="740809"/>
                    <a:pt x="3206471" y="724541"/>
                    <a:pt x="3138775" y="710120"/>
                  </a:cubicBezTo>
                  <a:cubicBezTo>
                    <a:pt x="3095820" y="701191"/>
                    <a:pt x="3056969" y="691141"/>
                    <a:pt x="3037283" y="666453"/>
                  </a:cubicBezTo>
                  <a:cubicBezTo>
                    <a:pt x="3031764" y="659487"/>
                    <a:pt x="3015626" y="651391"/>
                    <a:pt x="3002117" y="649347"/>
                  </a:cubicBezTo>
                  <a:cubicBezTo>
                    <a:pt x="2915220" y="636209"/>
                    <a:pt x="2829194" y="627503"/>
                    <a:pt x="2747294" y="652400"/>
                  </a:cubicBezTo>
                  <a:cubicBezTo>
                    <a:pt x="2730084" y="657794"/>
                    <a:pt x="2698519" y="656140"/>
                    <a:pt x="2676273" y="652304"/>
                  </a:cubicBezTo>
                  <a:cubicBezTo>
                    <a:pt x="2590546" y="637890"/>
                    <a:pt x="2508883" y="630176"/>
                    <a:pt x="2432360" y="657836"/>
                  </a:cubicBezTo>
                  <a:cubicBezTo>
                    <a:pt x="2423352" y="661179"/>
                    <a:pt x="2395274" y="656272"/>
                    <a:pt x="2382311" y="650824"/>
                  </a:cubicBezTo>
                  <a:cubicBezTo>
                    <a:pt x="2257393" y="597728"/>
                    <a:pt x="2187724" y="592930"/>
                    <a:pt x="2055134" y="630053"/>
                  </a:cubicBezTo>
                  <a:cubicBezTo>
                    <a:pt x="2046542" y="632464"/>
                    <a:pt x="2035364" y="635121"/>
                    <a:pt x="2031829" y="639324"/>
                  </a:cubicBezTo>
                  <a:cubicBezTo>
                    <a:pt x="2007977" y="666120"/>
                    <a:pt x="1960229" y="664380"/>
                    <a:pt x="1912764" y="664183"/>
                  </a:cubicBezTo>
                  <a:cubicBezTo>
                    <a:pt x="1860521" y="663924"/>
                    <a:pt x="1808236" y="664426"/>
                    <a:pt x="1755637" y="663960"/>
                  </a:cubicBezTo>
                  <a:cubicBezTo>
                    <a:pt x="1746439" y="663859"/>
                    <a:pt x="1736243" y="661799"/>
                    <a:pt x="1727159" y="659605"/>
                  </a:cubicBezTo>
                  <a:cubicBezTo>
                    <a:pt x="1692256" y="651480"/>
                    <a:pt x="1658604" y="640559"/>
                    <a:pt x="1622470" y="634850"/>
                  </a:cubicBezTo>
                  <a:cubicBezTo>
                    <a:pt x="1544362" y="622552"/>
                    <a:pt x="1469248" y="602210"/>
                    <a:pt x="1385955" y="604522"/>
                  </a:cubicBezTo>
                  <a:cubicBezTo>
                    <a:pt x="1371585" y="604913"/>
                    <a:pt x="1355357" y="598530"/>
                    <a:pt x="1340055" y="595629"/>
                  </a:cubicBezTo>
                  <a:cubicBezTo>
                    <a:pt x="1312351" y="590552"/>
                    <a:pt x="1285460" y="583993"/>
                    <a:pt x="1257271" y="581180"/>
                  </a:cubicBezTo>
                  <a:cubicBezTo>
                    <a:pt x="1182583" y="573830"/>
                    <a:pt x="1107142" y="566824"/>
                    <a:pt x="1031914" y="562692"/>
                  </a:cubicBezTo>
                  <a:cubicBezTo>
                    <a:pt x="995593" y="560597"/>
                    <a:pt x="958880" y="565923"/>
                    <a:pt x="922031" y="566853"/>
                  </a:cubicBezTo>
                  <a:cubicBezTo>
                    <a:pt x="905446" y="567320"/>
                    <a:pt x="878533" y="568199"/>
                    <a:pt x="873250" y="563724"/>
                  </a:cubicBezTo>
                  <a:cubicBezTo>
                    <a:pt x="832343" y="529722"/>
                    <a:pt x="772202" y="532674"/>
                    <a:pt x="711627" y="529880"/>
                  </a:cubicBezTo>
                  <a:cubicBezTo>
                    <a:pt x="577999" y="523641"/>
                    <a:pt x="447408" y="543696"/>
                    <a:pt x="311112" y="525106"/>
                  </a:cubicBezTo>
                  <a:cubicBezTo>
                    <a:pt x="271645" y="519795"/>
                    <a:pt x="226936" y="530235"/>
                    <a:pt x="184145" y="532188"/>
                  </a:cubicBezTo>
                  <a:cubicBezTo>
                    <a:pt x="162015" y="533128"/>
                    <a:pt x="137665" y="534333"/>
                    <a:pt x="116886" y="530572"/>
                  </a:cubicBezTo>
                  <a:cubicBezTo>
                    <a:pt x="84810" y="524693"/>
                    <a:pt x="54011" y="515448"/>
                    <a:pt x="23941" y="506433"/>
                  </a:cubicBezTo>
                  <a:lnTo>
                    <a:pt x="0" y="502149"/>
                  </a:lnTo>
                  <a:close/>
                </a:path>
              </a:pathLst>
            </a:custGeom>
            <a:blipFill>
              <a:blip r:embed="rId5">
                <a:alphaModFix amt="57000"/>
              </a:blip>
              <a:tile tx="0" ty="0" sx="100000" sy="100000" flip="none" algn="tl"/>
            </a:blip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87348372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Park fire, California's largest this year, explodes to 353,000 acres - Los  Angeles Times">
            <a:extLst>
              <a:ext uri="{FF2B5EF4-FFF2-40B4-BE49-F238E27FC236}">
                <a16:creationId xmlns:a16="http://schemas.microsoft.com/office/drawing/2014/main" id="{7943E264-000F-570A-4708-6B9969510B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999" b="-1"/>
          <a:stretch/>
        </p:blipFill>
        <p:spPr bwMode="auto">
          <a:xfrm>
            <a:off x="20" y="10"/>
            <a:ext cx="9143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199" name="Rectangle 8198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9144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836E3E0-5228-B3D2-3315-B6A48114D8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906" y="5317240"/>
            <a:ext cx="8408194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2900" kern="1200" dirty="0">
                <a:solidFill>
                  <a:schemeClr val="tx1">
                    <a:lumMod val="85000"/>
                    <a:lumOff val="15000"/>
                  </a:schemeClr>
                </a:solidFill>
                <a:ea typeface="+mj-ea"/>
                <a:cs typeface="+mj-cs"/>
              </a:rPr>
              <a:t>Find a new angle on an ongoing or evergreen story</a:t>
            </a:r>
          </a:p>
        </p:txBody>
      </p:sp>
      <p:cxnSp>
        <p:nvCxnSpPr>
          <p:cNvPr id="8201" name="Straight Connector 8200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03" name="Straight Connector 8202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684325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11782</TotalTime>
  <Words>616</Words>
  <Application>Microsoft Macintosh PowerPoint</Application>
  <PresentationFormat>On-screen Show (4:3)</PresentationFormat>
  <Paragraphs>59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9" baseType="lpstr">
      <vt:lpstr>ＭＳ Ｐゴシック</vt:lpstr>
      <vt:lpstr>Arial</vt:lpstr>
      <vt:lpstr>owners</vt:lpstr>
      <vt:lpstr>Times New Roman</vt:lpstr>
      <vt:lpstr>Office Theme</vt:lpstr>
      <vt:lpstr>The Feature Ideas</vt:lpstr>
      <vt:lpstr>What’s the difference between a news story and a feature story?</vt:lpstr>
      <vt:lpstr>PowerPoint Presentation</vt:lpstr>
      <vt:lpstr>PowerPoint Presentation</vt:lpstr>
      <vt:lpstr>Newsy Feature Stories</vt:lpstr>
      <vt:lpstr>This is the news…</vt:lpstr>
      <vt:lpstr>This is a feature…</vt:lpstr>
      <vt:lpstr>PowerPoint Presentation</vt:lpstr>
      <vt:lpstr>News vs feature </vt:lpstr>
      <vt:lpstr>You should have millions of ideas!</vt:lpstr>
      <vt:lpstr>“Give ideas away. Under every idea there's a new idea waiting to be born.” --Diana Vreeland</vt:lpstr>
      <vt:lpstr>A good idea:</vt:lpstr>
      <vt:lpstr>For feature story ideas, ask yourself</vt:lpstr>
      <vt:lpstr>How to add a news angle to your stories. Tie it to:</vt:lpstr>
      <vt:lpstr>How to find ideas:</vt:lpstr>
      <vt:lpstr>Pete Hegseth confirmed as defense secretary </vt:lpstr>
      <vt:lpstr>Eagles and Chiefs advance to the Super Bowl </vt:lpstr>
      <vt:lpstr>DHS Secretary joins ICE agents making high-profile arrest in the Bronx – January 28, 2025  </vt:lpstr>
      <vt:lpstr>Surprise hit: “One of Dem Days” (produced by Issa Rae)</vt:lpstr>
      <vt:lpstr>New research points to alcohol risks; surgeon general suggests warning labels</vt:lpstr>
      <vt:lpstr>           A new survey from MetLife paints a picture of Gen Z as disconnected, stressed, and isolated—and a generation that feels less successful than their peers. Researchers spoke to nearly 3,000 full-time employees born between the mid-1990s and early 2010s.  </vt:lpstr>
      <vt:lpstr>(anniversary)Hurricane Katrina, August 2005</vt:lpstr>
      <vt:lpstr>Seasonal</vt:lpstr>
      <vt:lpstr>Find a new angle on an ongoing or evergreen story</vt:lpstr>
    </vt:vector>
  </TitlesOfParts>
  <Company> 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News Story Deconstructed</dc:title>
  <dc:creator>linda v</dc:creator>
  <cp:lastModifiedBy>Linda Villarosa</cp:lastModifiedBy>
  <cp:revision>52</cp:revision>
  <cp:lastPrinted>2023-02-06T22:27:41Z</cp:lastPrinted>
  <dcterms:created xsi:type="dcterms:W3CDTF">2017-02-02T12:56:15Z</dcterms:created>
  <dcterms:modified xsi:type="dcterms:W3CDTF">2025-01-28T12:45:03Z</dcterms:modified>
</cp:coreProperties>
</file>