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sldIdLst>
    <p:sldId id="277" r:id="rId2"/>
    <p:sldId id="279" r:id="rId3"/>
    <p:sldId id="281" r:id="rId4"/>
    <p:sldId id="290" r:id="rId5"/>
    <p:sldId id="291" r:id="rId6"/>
    <p:sldId id="280" r:id="rId7"/>
    <p:sldId id="271" r:id="rId8"/>
    <p:sldId id="272" r:id="rId9"/>
    <p:sldId id="275" r:id="rId10"/>
    <p:sldId id="273" r:id="rId11"/>
    <p:sldId id="276" r:id="rId12"/>
    <p:sldId id="282" r:id="rId13"/>
    <p:sldId id="283" r:id="rId14"/>
    <p:sldId id="292" r:id="rId15"/>
    <p:sldId id="287" r:id="rId16"/>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713"/>
  </p:normalViewPr>
  <p:slideViewPr>
    <p:cSldViewPr>
      <p:cViewPr varScale="1">
        <p:scale>
          <a:sx n="94" d="100"/>
          <a:sy n="94" d="100"/>
        </p:scale>
        <p:origin x="960" y="496"/>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BF9BD0-5F71-4870-9E75-C0D8E651F0FC}"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F311505D-E77F-4E09-9196-48AFFABABBFA}">
      <dgm:prSet/>
      <dgm:spPr/>
      <dgm:t>
        <a:bodyPr/>
        <a:lstStyle/>
        <a:p>
          <a:r>
            <a:rPr lang="en-US"/>
            <a:t>Though newsy, not rigidly tied to the news. </a:t>
          </a:r>
        </a:p>
      </dgm:t>
    </dgm:pt>
    <dgm:pt modelId="{D3461CCA-D36D-4DCE-985C-3846E1CDAE2A}" type="parTrans" cxnId="{4245BFE6-2F51-45AD-B10C-F86CF979B5F4}">
      <dgm:prSet/>
      <dgm:spPr/>
      <dgm:t>
        <a:bodyPr/>
        <a:lstStyle/>
        <a:p>
          <a:endParaRPr lang="en-US"/>
        </a:p>
      </dgm:t>
    </dgm:pt>
    <dgm:pt modelId="{DE173421-870A-449E-BF26-A168D9C679DF}" type="sibTrans" cxnId="{4245BFE6-2F51-45AD-B10C-F86CF979B5F4}">
      <dgm:prSet/>
      <dgm:spPr/>
      <dgm:t>
        <a:bodyPr/>
        <a:lstStyle/>
        <a:p>
          <a:endParaRPr lang="en-US"/>
        </a:p>
      </dgm:t>
    </dgm:pt>
    <dgm:pt modelId="{ED64D2E9-5629-44EE-AD85-242E270ABF70}">
      <dgm:prSet/>
      <dgm:spPr/>
      <dgm:t>
        <a:bodyPr/>
        <a:lstStyle/>
        <a:p>
          <a:r>
            <a:rPr lang="en-US"/>
            <a:t>It usually touches on a bigger issue than just the obvious.</a:t>
          </a:r>
        </a:p>
      </dgm:t>
    </dgm:pt>
    <dgm:pt modelId="{24CFB5C2-BB6F-4573-9981-B526085BCA7A}" type="parTrans" cxnId="{2D0E7FFC-640C-4E5C-A2A9-59D06258F84C}">
      <dgm:prSet/>
      <dgm:spPr/>
      <dgm:t>
        <a:bodyPr/>
        <a:lstStyle/>
        <a:p>
          <a:endParaRPr lang="en-US"/>
        </a:p>
      </dgm:t>
    </dgm:pt>
    <dgm:pt modelId="{74670526-7E9F-4D9C-9493-C8AD91CEE62D}" type="sibTrans" cxnId="{2D0E7FFC-640C-4E5C-A2A9-59D06258F84C}">
      <dgm:prSet/>
      <dgm:spPr/>
      <dgm:t>
        <a:bodyPr/>
        <a:lstStyle/>
        <a:p>
          <a:endParaRPr lang="en-US"/>
        </a:p>
      </dgm:t>
    </dgm:pt>
    <dgm:pt modelId="{6C13733F-586B-4A07-9212-8BE53A0E3CC2}">
      <dgm:prSet/>
      <dgm:spPr/>
      <dgm:t>
        <a:bodyPr/>
        <a:lstStyle/>
        <a:p>
          <a:r>
            <a:rPr lang="en-US"/>
            <a:t>It has a different structure.</a:t>
          </a:r>
        </a:p>
      </dgm:t>
    </dgm:pt>
    <dgm:pt modelId="{20ED2DDF-6183-4ADB-98AA-809AE0F65765}" type="parTrans" cxnId="{F60B918C-7F6D-4A93-BEA3-47E052312EB2}">
      <dgm:prSet/>
      <dgm:spPr/>
      <dgm:t>
        <a:bodyPr/>
        <a:lstStyle/>
        <a:p>
          <a:endParaRPr lang="en-US"/>
        </a:p>
      </dgm:t>
    </dgm:pt>
    <dgm:pt modelId="{2B116A29-71C3-4BF3-AA46-66BC4586055D}" type="sibTrans" cxnId="{F60B918C-7F6D-4A93-BEA3-47E052312EB2}">
      <dgm:prSet/>
      <dgm:spPr/>
      <dgm:t>
        <a:bodyPr/>
        <a:lstStyle/>
        <a:p>
          <a:endParaRPr lang="en-US"/>
        </a:p>
      </dgm:t>
    </dgm:pt>
    <dgm:pt modelId="{A23D1D56-5782-42FB-8FB7-53DF2E0D99EC}">
      <dgm:prSet/>
      <dgm:spPr/>
      <dgm:t>
        <a:bodyPr/>
        <a:lstStyle/>
        <a:p>
          <a:r>
            <a:rPr lang="en-US"/>
            <a:t>The storytelling is generally more creative.</a:t>
          </a:r>
        </a:p>
      </dgm:t>
    </dgm:pt>
    <dgm:pt modelId="{F98FD384-0A0C-4E87-9611-70D86CFDE09F}" type="parTrans" cxnId="{62B463FA-76F8-4B0D-A889-EF277DAC8262}">
      <dgm:prSet/>
      <dgm:spPr/>
      <dgm:t>
        <a:bodyPr/>
        <a:lstStyle/>
        <a:p>
          <a:endParaRPr lang="en-US"/>
        </a:p>
      </dgm:t>
    </dgm:pt>
    <dgm:pt modelId="{0FABA631-6ECA-4862-B038-168665657EED}" type="sibTrans" cxnId="{62B463FA-76F8-4B0D-A889-EF277DAC8262}">
      <dgm:prSet/>
      <dgm:spPr/>
      <dgm:t>
        <a:bodyPr/>
        <a:lstStyle/>
        <a:p>
          <a:endParaRPr lang="en-US"/>
        </a:p>
      </dgm:t>
    </dgm:pt>
    <dgm:pt modelId="{9B5C3435-CF0D-794E-8D9F-A291F26FB81C}" type="pres">
      <dgm:prSet presAssocID="{17BF9BD0-5F71-4870-9E75-C0D8E651F0FC}" presName="vert0" presStyleCnt="0">
        <dgm:presLayoutVars>
          <dgm:dir/>
          <dgm:animOne val="branch"/>
          <dgm:animLvl val="lvl"/>
        </dgm:presLayoutVars>
      </dgm:prSet>
      <dgm:spPr/>
    </dgm:pt>
    <dgm:pt modelId="{D8A7657C-BC5C-E848-99ED-7E82EC288AA9}" type="pres">
      <dgm:prSet presAssocID="{F311505D-E77F-4E09-9196-48AFFABABBFA}" presName="thickLine" presStyleLbl="alignNode1" presStyleIdx="0" presStyleCnt="4"/>
      <dgm:spPr/>
    </dgm:pt>
    <dgm:pt modelId="{BF5CC1D6-8196-FF48-9568-1F50668D313D}" type="pres">
      <dgm:prSet presAssocID="{F311505D-E77F-4E09-9196-48AFFABABBFA}" presName="horz1" presStyleCnt="0"/>
      <dgm:spPr/>
    </dgm:pt>
    <dgm:pt modelId="{200CEE3D-F5EE-6F41-AFC4-D37C77835697}" type="pres">
      <dgm:prSet presAssocID="{F311505D-E77F-4E09-9196-48AFFABABBFA}" presName="tx1" presStyleLbl="revTx" presStyleIdx="0" presStyleCnt="4"/>
      <dgm:spPr/>
    </dgm:pt>
    <dgm:pt modelId="{1A659580-131E-2442-A076-38630209DEAB}" type="pres">
      <dgm:prSet presAssocID="{F311505D-E77F-4E09-9196-48AFFABABBFA}" presName="vert1" presStyleCnt="0"/>
      <dgm:spPr/>
    </dgm:pt>
    <dgm:pt modelId="{C9DA50BD-F5C9-2B4D-9D6E-308B263FB69C}" type="pres">
      <dgm:prSet presAssocID="{ED64D2E9-5629-44EE-AD85-242E270ABF70}" presName="thickLine" presStyleLbl="alignNode1" presStyleIdx="1" presStyleCnt="4"/>
      <dgm:spPr/>
    </dgm:pt>
    <dgm:pt modelId="{FF61271B-3204-F64A-81EF-AFEC9039EC29}" type="pres">
      <dgm:prSet presAssocID="{ED64D2E9-5629-44EE-AD85-242E270ABF70}" presName="horz1" presStyleCnt="0"/>
      <dgm:spPr/>
    </dgm:pt>
    <dgm:pt modelId="{3577C7E8-EF9B-374C-B73E-DB09CB1BC8E2}" type="pres">
      <dgm:prSet presAssocID="{ED64D2E9-5629-44EE-AD85-242E270ABF70}" presName="tx1" presStyleLbl="revTx" presStyleIdx="1" presStyleCnt="4"/>
      <dgm:spPr/>
    </dgm:pt>
    <dgm:pt modelId="{8A622D74-6FB7-D049-9314-7B37938E1D0D}" type="pres">
      <dgm:prSet presAssocID="{ED64D2E9-5629-44EE-AD85-242E270ABF70}" presName="vert1" presStyleCnt="0"/>
      <dgm:spPr/>
    </dgm:pt>
    <dgm:pt modelId="{8B7ABB9B-E70D-2843-86B4-3DA6862172B8}" type="pres">
      <dgm:prSet presAssocID="{6C13733F-586B-4A07-9212-8BE53A0E3CC2}" presName="thickLine" presStyleLbl="alignNode1" presStyleIdx="2" presStyleCnt="4"/>
      <dgm:spPr/>
    </dgm:pt>
    <dgm:pt modelId="{ED0AD4FB-DBB2-454E-BE48-6F986A72E737}" type="pres">
      <dgm:prSet presAssocID="{6C13733F-586B-4A07-9212-8BE53A0E3CC2}" presName="horz1" presStyleCnt="0"/>
      <dgm:spPr/>
    </dgm:pt>
    <dgm:pt modelId="{713324A2-0F2E-F843-BB38-2FD399B8260C}" type="pres">
      <dgm:prSet presAssocID="{6C13733F-586B-4A07-9212-8BE53A0E3CC2}" presName="tx1" presStyleLbl="revTx" presStyleIdx="2" presStyleCnt="4"/>
      <dgm:spPr/>
    </dgm:pt>
    <dgm:pt modelId="{0A196740-9EB0-BD4F-BBD7-644C5DCD7D63}" type="pres">
      <dgm:prSet presAssocID="{6C13733F-586B-4A07-9212-8BE53A0E3CC2}" presName="vert1" presStyleCnt="0"/>
      <dgm:spPr/>
    </dgm:pt>
    <dgm:pt modelId="{E76617E0-BB23-AC47-9D9D-6B9AE1B7BCF9}" type="pres">
      <dgm:prSet presAssocID="{A23D1D56-5782-42FB-8FB7-53DF2E0D99EC}" presName="thickLine" presStyleLbl="alignNode1" presStyleIdx="3" presStyleCnt="4"/>
      <dgm:spPr/>
    </dgm:pt>
    <dgm:pt modelId="{B61E70BB-14E4-BE43-8464-A06A620F0926}" type="pres">
      <dgm:prSet presAssocID="{A23D1D56-5782-42FB-8FB7-53DF2E0D99EC}" presName="horz1" presStyleCnt="0"/>
      <dgm:spPr/>
    </dgm:pt>
    <dgm:pt modelId="{5F1781AD-6D4D-7E4D-86A3-7EE2A2289785}" type="pres">
      <dgm:prSet presAssocID="{A23D1D56-5782-42FB-8FB7-53DF2E0D99EC}" presName="tx1" presStyleLbl="revTx" presStyleIdx="3" presStyleCnt="4"/>
      <dgm:spPr/>
    </dgm:pt>
    <dgm:pt modelId="{DB4AD6C0-4494-FD49-B8FD-DBEE66AAAA29}" type="pres">
      <dgm:prSet presAssocID="{A23D1D56-5782-42FB-8FB7-53DF2E0D99EC}" presName="vert1" presStyleCnt="0"/>
      <dgm:spPr/>
    </dgm:pt>
  </dgm:ptLst>
  <dgm:cxnLst>
    <dgm:cxn modelId="{3F6C1807-E2DD-E44D-BB43-85F0A42CBD05}" type="presOf" srcId="{ED64D2E9-5629-44EE-AD85-242E270ABF70}" destId="{3577C7E8-EF9B-374C-B73E-DB09CB1BC8E2}" srcOrd="0" destOrd="0" presId="urn:microsoft.com/office/officeart/2008/layout/LinedList"/>
    <dgm:cxn modelId="{B6966849-7BF9-A14E-9286-ACCA76CA6E5B}" type="presOf" srcId="{A23D1D56-5782-42FB-8FB7-53DF2E0D99EC}" destId="{5F1781AD-6D4D-7E4D-86A3-7EE2A2289785}" srcOrd="0" destOrd="0" presId="urn:microsoft.com/office/officeart/2008/layout/LinedList"/>
    <dgm:cxn modelId="{F60B918C-7F6D-4A93-BEA3-47E052312EB2}" srcId="{17BF9BD0-5F71-4870-9E75-C0D8E651F0FC}" destId="{6C13733F-586B-4A07-9212-8BE53A0E3CC2}" srcOrd="2" destOrd="0" parTransId="{20ED2DDF-6183-4ADB-98AA-809AE0F65765}" sibTransId="{2B116A29-71C3-4BF3-AA46-66BC4586055D}"/>
    <dgm:cxn modelId="{31E3D6BD-2222-5948-9CFA-ABAC904880B7}" type="presOf" srcId="{F311505D-E77F-4E09-9196-48AFFABABBFA}" destId="{200CEE3D-F5EE-6F41-AFC4-D37C77835697}" srcOrd="0" destOrd="0" presId="urn:microsoft.com/office/officeart/2008/layout/LinedList"/>
    <dgm:cxn modelId="{9393F3DB-7C95-794E-ADA4-5C38C5B88377}" type="presOf" srcId="{17BF9BD0-5F71-4870-9E75-C0D8E651F0FC}" destId="{9B5C3435-CF0D-794E-8D9F-A291F26FB81C}" srcOrd="0" destOrd="0" presId="urn:microsoft.com/office/officeart/2008/layout/LinedList"/>
    <dgm:cxn modelId="{4245BFE6-2F51-45AD-B10C-F86CF979B5F4}" srcId="{17BF9BD0-5F71-4870-9E75-C0D8E651F0FC}" destId="{F311505D-E77F-4E09-9196-48AFFABABBFA}" srcOrd="0" destOrd="0" parTransId="{D3461CCA-D36D-4DCE-985C-3846E1CDAE2A}" sibTransId="{DE173421-870A-449E-BF26-A168D9C679DF}"/>
    <dgm:cxn modelId="{61CB7DF0-979B-6E40-B94F-DCE072860B89}" type="presOf" srcId="{6C13733F-586B-4A07-9212-8BE53A0E3CC2}" destId="{713324A2-0F2E-F843-BB38-2FD399B8260C}" srcOrd="0" destOrd="0" presId="urn:microsoft.com/office/officeart/2008/layout/LinedList"/>
    <dgm:cxn modelId="{62B463FA-76F8-4B0D-A889-EF277DAC8262}" srcId="{17BF9BD0-5F71-4870-9E75-C0D8E651F0FC}" destId="{A23D1D56-5782-42FB-8FB7-53DF2E0D99EC}" srcOrd="3" destOrd="0" parTransId="{F98FD384-0A0C-4E87-9611-70D86CFDE09F}" sibTransId="{0FABA631-6ECA-4862-B038-168665657EED}"/>
    <dgm:cxn modelId="{2D0E7FFC-640C-4E5C-A2A9-59D06258F84C}" srcId="{17BF9BD0-5F71-4870-9E75-C0D8E651F0FC}" destId="{ED64D2E9-5629-44EE-AD85-242E270ABF70}" srcOrd="1" destOrd="0" parTransId="{24CFB5C2-BB6F-4573-9981-B526085BCA7A}" sibTransId="{74670526-7E9F-4D9C-9493-C8AD91CEE62D}"/>
    <dgm:cxn modelId="{491F2190-B75A-6541-BB27-E5EBFB0B9DB6}" type="presParOf" srcId="{9B5C3435-CF0D-794E-8D9F-A291F26FB81C}" destId="{D8A7657C-BC5C-E848-99ED-7E82EC288AA9}" srcOrd="0" destOrd="0" presId="urn:microsoft.com/office/officeart/2008/layout/LinedList"/>
    <dgm:cxn modelId="{484DDE07-C169-464E-9729-5F748E9B8EFD}" type="presParOf" srcId="{9B5C3435-CF0D-794E-8D9F-A291F26FB81C}" destId="{BF5CC1D6-8196-FF48-9568-1F50668D313D}" srcOrd="1" destOrd="0" presId="urn:microsoft.com/office/officeart/2008/layout/LinedList"/>
    <dgm:cxn modelId="{0ABEB8A0-7944-BF44-BAFD-1225101512BA}" type="presParOf" srcId="{BF5CC1D6-8196-FF48-9568-1F50668D313D}" destId="{200CEE3D-F5EE-6F41-AFC4-D37C77835697}" srcOrd="0" destOrd="0" presId="urn:microsoft.com/office/officeart/2008/layout/LinedList"/>
    <dgm:cxn modelId="{1711C08D-5046-9F44-BC76-EDA4439F0C51}" type="presParOf" srcId="{BF5CC1D6-8196-FF48-9568-1F50668D313D}" destId="{1A659580-131E-2442-A076-38630209DEAB}" srcOrd="1" destOrd="0" presId="urn:microsoft.com/office/officeart/2008/layout/LinedList"/>
    <dgm:cxn modelId="{AF9B2545-8150-1248-BAFD-18F624498578}" type="presParOf" srcId="{9B5C3435-CF0D-794E-8D9F-A291F26FB81C}" destId="{C9DA50BD-F5C9-2B4D-9D6E-308B263FB69C}" srcOrd="2" destOrd="0" presId="urn:microsoft.com/office/officeart/2008/layout/LinedList"/>
    <dgm:cxn modelId="{C4C80EF7-BD5E-A34A-AC50-6B81B6942BE5}" type="presParOf" srcId="{9B5C3435-CF0D-794E-8D9F-A291F26FB81C}" destId="{FF61271B-3204-F64A-81EF-AFEC9039EC29}" srcOrd="3" destOrd="0" presId="urn:microsoft.com/office/officeart/2008/layout/LinedList"/>
    <dgm:cxn modelId="{303BE07A-A29F-B244-9BAE-BB258864A6A3}" type="presParOf" srcId="{FF61271B-3204-F64A-81EF-AFEC9039EC29}" destId="{3577C7E8-EF9B-374C-B73E-DB09CB1BC8E2}" srcOrd="0" destOrd="0" presId="urn:microsoft.com/office/officeart/2008/layout/LinedList"/>
    <dgm:cxn modelId="{69C5EDAC-3F90-624E-8B58-BA79AE1D88DE}" type="presParOf" srcId="{FF61271B-3204-F64A-81EF-AFEC9039EC29}" destId="{8A622D74-6FB7-D049-9314-7B37938E1D0D}" srcOrd="1" destOrd="0" presId="urn:microsoft.com/office/officeart/2008/layout/LinedList"/>
    <dgm:cxn modelId="{83562A4F-8488-6247-944D-72D98C0258B5}" type="presParOf" srcId="{9B5C3435-CF0D-794E-8D9F-A291F26FB81C}" destId="{8B7ABB9B-E70D-2843-86B4-3DA6862172B8}" srcOrd="4" destOrd="0" presId="urn:microsoft.com/office/officeart/2008/layout/LinedList"/>
    <dgm:cxn modelId="{99655A04-C146-9947-829E-2DF80A38C889}" type="presParOf" srcId="{9B5C3435-CF0D-794E-8D9F-A291F26FB81C}" destId="{ED0AD4FB-DBB2-454E-BE48-6F986A72E737}" srcOrd="5" destOrd="0" presId="urn:microsoft.com/office/officeart/2008/layout/LinedList"/>
    <dgm:cxn modelId="{3087B377-FB80-474E-ACD5-364DC9A49470}" type="presParOf" srcId="{ED0AD4FB-DBB2-454E-BE48-6F986A72E737}" destId="{713324A2-0F2E-F843-BB38-2FD399B8260C}" srcOrd="0" destOrd="0" presId="urn:microsoft.com/office/officeart/2008/layout/LinedList"/>
    <dgm:cxn modelId="{9496720C-5046-7F42-A36A-3D22204DC6DA}" type="presParOf" srcId="{ED0AD4FB-DBB2-454E-BE48-6F986A72E737}" destId="{0A196740-9EB0-BD4F-BBD7-644C5DCD7D63}" srcOrd="1" destOrd="0" presId="urn:microsoft.com/office/officeart/2008/layout/LinedList"/>
    <dgm:cxn modelId="{98BA7FDA-FEC8-B048-BDDA-F85A9B8DD5BF}" type="presParOf" srcId="{9B5C3435-CF0D-794E-8D9F-A291F26FB81C}" destId="{E76617E0-BB23-AC47-9D9D-6B9AE1B7BCF9}" srcOrd="6" destOrd="0" presId="urn:microsoft.com/office/officeart/2008/layout/LinedList"/>
    <dgm:cxn modelId="{743D2BE1-C9D5-DD41-9648-73A5DB675FE5}" type="presParOf" srcId="{9B5C3435-CF0D-794E-8D9F-A291F26FB81C}" destId="{B61E70BB-14E4-BE43-8464-A06A620F0926}" srcOrd="7" destOrd="0" presId="urn:microsoft.com/office/officeart/2008/layout/LinedList"/>
    <dgm:cxn modelId="{43B41613-1245-7D43-A51F-50F0E6E0CD4A}" type="presParOf" srcId="{B61E70BB-14E4-BE43-8464-A06A620F0926}" destId="{5F1781AD-6D4D-7E4D-86A3-7EE2A2289785}" srcOrd="0" destOrd="0" presId="urn:microsoft.com/office/officeart/2008/layout/LinedList"/>
    <dgm:cxn modelId="{6ADD012D-8DA0-D140-B883-BD6E7CB7F6D7}" type="presParOf" srcId="{B61E70BB-14E4-BE43-8464-A06A620F0926}" destId="{DB4AD6C0-4494-FD49-B8FD-DBEE66AAAA2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A7657C-BC5C-E848-99ED-7E82EC288AA9}">
      <dsp:nvSpPr>
        <dsp:cNvPr id="0" name=""/>
        <dsp:cNvSpPr/>
      </dsp:nvSpPr>
      <dsp:spPr>
        <a:xfrm>
          <a:off x="0" y="0"/>
          <a:ext cx="4718785"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0CEE3D-F5EE-6F41-AFC4-D37C77835697}">
      <dsp:nvSpPr>
        <dsp:cNvPr id="0" name=""/>
        <dsp:cNvSpPr/>
      </dsp:nvSpPr>
      <dsp:spPr>
        <a:xfrm>
          <a:off x="0" y="0"/>
          <a:ext cx="4718785"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Though newsy, not rigidly tied to the news. </a:t>
          </a:r>
        </a:p>
      </dsp:txBody>
      <dsp:txXfrm>
        <a:off x="0" y="0"/>
        <a:ext cx="4718785" cy="1382683"/>
      </dsp:txXfrm>
    </dsp:sp>
    <dsp:sp modelId="{C9DA50BD-F5C9-2B4D-9D6E-308B263FB69C}">
      <dsp:nvSpPr>
        <dsp:cNvPr id="0" name=""/>
        <dsp:cNvSpPr/>
      </dsp:nvSpPr>
      <dsp:spPr>
        <a:xfrm>
          <a:off x="0" y="1382683"/>
          <a:ext cx="4718785"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77C7E8-EF9B-374C-B73E-DB09CB1BC8E2}">
      <dsp:nvSpPr>
        <dsp:cNvPr id="0" name=""/>
        <dsp:cNvSpPr/>
      </dsp:nvSpPr>
      <dsp:spPr>
        <a:xfrm>
          <a:off x="0" y="1382683"/>
          <a:ext cx="4718785"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It usually touches on a bigger issue than just the obvious.</a:t>
          </a:r>
        </a:p>
      </dsp:txBody>
      <dsp:txXfrm>
        <a:off x="0" y="1382683"/>
        <a:ext cx="4718785" cy="1382683"/>
      </dsp:txXfrm>
    </dsp:sp>
    <dsp:sp modelId="{8B7ABB9B-E70D-2843-86B4-3DA6862172B8}">
      <dsp:nvSpPr>
        <dsp:cNvPr id="0" name=""/>
        <dsp:cNvSpPr/>
      </dsp:nvSpPr>
      <dsp:spPr>
        <a:xfrm>
          <a:off x="0" y="2765367"/>
          <a:ext cx="4718785"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3324A2-0F2E-F843-BB38-2FD399B8260C}">
      <dsp:nvSpPr>
        <dsp:cNvPr id="0" name=""/>
        <dsp:cNvSpPr/>
      </dsp:nvSpPr>
      <dsp:spPr>
        <a:xfrm>
          <a:off x="0" y="2765367"/>
          <a:ext cx="4718785"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It has a different structure.</a:t>
          </a:r>
        </a:p>
      </dsp:txBody>
      <dsp:txXfrm>
        <a:off x="0" y="2765367"/>
        <a:ext cx="4718785" cy="1382683"/>
      </dsp:txXfrm>
    </dsp:sp>
    <dsp:sp modelId="{E76617E0-BB23-AC47-9D9D-6B9AE1B7BCF9}">
      <dsp:nvSpPr>
        <dsp:cNvPr id="0" name=""/>
        <dsp:cNvSpPr/>
      </dsp:nvSpPr>
      <dsp:spPr>
        <a:xfrm>
          <a:off x="0" y="4148051"/>
          <a:ext cx="4718785"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1781AD-6D4D-7E4D-86A3-7EE2A2289785}">
      <dsp:nvSpPr>
        <dsp:cNvPr id="0" name=""/>
        <dsp:cNvSpPr/>
      </dsp:nvSpPr>
      <dsp:spPr>
        <a:xfrm>
          <a:off x="0" y="4148051"/>
          <a:ext cx="4718785"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The storytelling is generally more creative.</a:t>
          </a:r>
        </a:p>
      </dsp:txBody>
      <dsp:txXfrm>
        <a:off x="0" y="4148051"/>
        <a:ext cx="4718785" cy="138268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7E762FA1-6855-FAF3-5797-390424C5399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70B1FAD-4893-74E5-3432-96D8E43FB44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3470CF0-F7E3-CAC1-4C57-B4D51D8A2E70}"/>
              </a:ext>
            </a:extLst>
          </p:cNvPr>
          <p:cNvSpPr>
            <a:spLocks noGrp="1" noChangeArrowheads="1"/>
          </p:cNvSpPr>
          <p:nvPr>
            <p:ph type="sldNum" sz="quarter" idx="12"/>
          </p:nvPr>
        </p:nvSpPr>
        <p:spPr>
          <a:ln/>
        </p:spPr>
        <p:txBody>
          <a:bodyPr/>
          <a:lstStyle>
            <a:lvl1pPr>
              <a:defRPr/>
            </a:lvl1pPr>
          </a:lstStyle>
          <a:p>
            <a:fld id="{EFF72EF0-F9EE-5444-85D7-A81BDB2FBAF2}" type="slidenum">
              <a:rPr lang="en-US" altLang="en-US"/>
              <a:pPr/>
              <a:t>‹#›</a:t>
            </a:fld>
            <a:endParaRPr lang="en-US" altLang="en-US"/>
          </a:p>
        </p:txBody>
      </p:sp>
    </p:spTree>
    <p:extLst>
      <p:ext uri="{BB962C8B-B14F-4D97-AF65-F5344CB8AC3E}">
        <p14:creationId xmlns:p14="http://schemas.microsoft.com/office/powerpoint/2010/main" val="1824510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5B9DFE2-7287-7EE8-94CA-E6612C4B8B1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1C4471E-F6E2-2562-BB11-2573DC13AC2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980FDAD-476B-D0B9-691C-19F21D4A4F41}"/>
              </a:ext>
            </a:extLst>
          </p:cNvPr>
          <p:cNvSpPr>
            <a:spLocks noGrp="1" noChangeArrowheads="1"/>
          </p:cNvSpPr>
          <p:nvPr>
            <p:ph type="sldNum" sz="quarter" idx="12"/>
          </p:nvPr>
        </p:nvSpPr>
        <p:spPr>
          <a:ln/>
        </p:spPr>
        <p:txBody>
          <a:bodyPr/>
          <a:lstStyle>
            <a:lvl1pPr>
              <a:defRPr/>
            </a:lvl1pPr>
          </a:lstStyle>
          <a:p>
            <a:fld id="{CF2B1794-70F1-0843-A8BD-192EB06B80D8}" type="slidenum">
              <a:rPr lang="en-US" altLang="en-US"/>
              <a:pPr/>
              <a:t>‹#›</a:t>
            </a:fld>
            <a:endParaRPr lang="en-US" altLang="en-US"/>
          </a:p>
        </p:txBody>
      </p:sp>
    </p:spTree>
    <p:extLst>
      <p:ext uri="{BB962C8B-B14F-4D97-AF65-F5344CB8AC3E}">
        <p14:creationId xmlns:p14="http://schemas.microsoft.com/office/powerpoint/2010/main" val="656282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9823992-5948-CA10-5768-EE2585FDF93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796AE0A-812E-7EDA-15CE-B38D30A1A06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D12029E-0EC8-AA87-35A2-387F1EC1F639}"/>
              </a:ext>
            </a:extLst>
          </p:cNvPr>
          <p:cNvSpPr>
            <a:spLocks noGrp="1" noChangeArrowheads="1"/>
          </p:cNvSpPr>
          <p:nvPr>
            <p:ph type="sldNum" sz="quarter" idx="12"/>
          </p:nvPr>
        </p:nvSpPr>
        <p:spPr>
          <a:ln/>
        </p:spPr>
        <p:txBody>
          <a:bodyPr/>
          <a:lstStyle>
            <a:lvl1pPr>
              <a:defRPr/>
            </a:lvl1pPr>
          </a:lstStyle>
          <a:p>
            <a:fld id="{8DBC3771-E0F3-4343-BEF0-3597C359B771}" type="slidenum">
              <a:rPr lang="en-US" altLang="en-US"/>
              <a:pPr/>
              <a:t>‹#›</a:t>
            </a:fld>
            <a:endParaRPr lang="en-US" altLang="en-US"/>
          </a:p>
        </p:txBody>
      </p:sp>
    </p:spTree>
    <p:extLst>
      <p:ext uri="{BB962C8B-B14F-4D97-AF65-F5344CB8AC3E}">
        <p14:creationId xmlns:p14="http://schemas.microsoft.com/office/powerpoint/2010/main" val="1748706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ED1FE99-82AA-93CA-54A8-D799E85E17C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77B3FCB-D923-864F-C185-CF335EF4BD4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053E3A0-EAE2-406D-94A3-6027DD822188}"/>
              </a:ext>
            </a:extLst>
          </p:cNvPr>
          <p:cNvSpPr>
            <a:spLocks noGrp="1" noChangeArrowheads="1"/>
          </p:cNvSpPr>
          <p:nvPr>
            <p:ph type="sldNum" sz="quarter" idx="12"/>
          </p:nvPr>
        </p:nvSpPr>
        <p:spPr>
          <a:ln/>
        </p:spPr>
        <p:txBody>
          <a:bodyPr/>
          <a:lstStyle>
            <a:lvl1pPr>
              <a:defRPr/>
            </a:lvl1pPr>
          </a:lstStyle>
          <a:p>
            <a:fld id="{EDED01EF-9F10-5748-8A46-CE92687BA4DF}" type="slidenum">
              <a:rPr lang="en-US" altLang="en-US"/>
              <a:pPr/>
              <a:t>‹#›</a:t>
            </a:fld>
            <a:endParaRPr lang="en-US" altLang="en-US"/>
          </a:p>
        </p:txBody>
      </p:sp>
    </p:spTree>
    <p:extLst>
      <p:ext uri="{BB962C8B-B14F-4D97-AF65-F5344CB8AC3E}">
        <p14:creationId xmlns:p14="http://schemas.microsoft.com/office/powerpoint/2010/main" val="3561510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009EA7A-328B-0957-789B-73E83FC67B7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FEF0D12A-35C8-0C92-8C3F-F5216C977A7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AACFEEBD-C42B-903D-158D-D90B2942F7EE}"/>
              </a:ext>
            </a:extLst>
          </p:cNvPr>
          <p:cNvSpPr>
            <a:spLocks noGrp="1" noChangeArrowheads="1"/>
          </p:cNvSpPr>
          <p:nvPr>
            <p:ph type="sldNum" sz="quarter" idx="12"/>
          </p:nvPr>
        </p:nvSpPr>
        <p:spPr>
          <a:ln/>
        </p:spPr>
        <p:txBody>
          <a:bodyPr/>
          <a:lstStyle>
            <a:lvl1pPr>
              <a:defRPr/>
            </a:lvl1pPr>
          </a:lstStyle>
          <a:p>
            <a:fld id="{2573EB17-1A5A-874F-BFA2-31032947BA6A}" type="slidenum">
              <a:rPr lang="en-US" altLang="en-US"/>
              <a:pPr/>
              <a:t>‹#›</a:t>
            </a:fld>
            <a:endParaRPr lang="en-US" altLang="en-US"/>
          </a:p>
        </p:txBody>
      </p:sp>
    </p:spTree>
    <p:extLst>
      <p:ext uri="{BB962C8B-B14F-4D97-AF65-F5344CB8AC3E}">
        <p14:creationId xmlns:p14="http://schemas.microsoft.com/office/powerpoint/2010/main" val="4240917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68CF7D35-15B1-33B7-514D-3650A3AAA7B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1FA8E00-D079-7295-EC7E-7C896939D0D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C1EBB5D-364B-A4E4-EEC9-2E75521D2AB5}"/>
              </a:ext>
            </a:extLst>
          </p:cNvPr>
          <p:cNvSpPr>
            <a:spLocks noGrp="1" noChangeArrowheads="1"/>
          </p:cNvSpPr>
          <p:nvPr>
            <p:ph type="sldNum" sz="quarter" idx="12"/>
          </p:nvPr>
        </p:nvSpPr>
        <p:spPr>
          <a:ln/>
        </p:spPr>
        <p:txBody>
          <a:bodyPr/>
          <a:lstStyle>
            <a:lvl1pPr>
              <a:defRPr/>
            </a:lvl1pPr>
          </a:lstStyle>
          <a:p>
            <a:fld id="{A9ACFB06-3512-7842-B7A6-2E88CABB9F6F}" type="slidenum">
              <a:rPr lang="en-US" altLang="en-US"/>
              <a:pPr/>
              <a:t>‹#›</a:t>
            </a:fld>
            <a:endParaRPr lang="en-US" altLang="en-US"/>
          </a:p>
        </p:txBody>
      </p:sp>
    </p:spTree>
    <p:extLst>
      <p:ext uri="{BB962C8B-B14F-4D97-AF65-F5344CB8AC3E}">
        <p14:creationId xmlns:p14="http://schemas.microsoft.com/office/powerpoint/2010/main" val="2498028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BD6B5C3-2987-D794-60A5-7EBE8F303934}"/>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32E5DB2B-0F2D-37A5-ABE2-99E7A91FA4E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FB375AA-5344-6852-689E-E3983F033A75}"/>
              </a:ext>
            </a:extLst>
          </p:cNvPr>
          <p:cNvSpPr>
            <a:spLocks noGrp="1" noChangeArrowheads="1"/>
          </p:cNvSpPr>
          <p:nvPr>
            <p:ph type="sldNum" sz="quarter" idx="12"/>
          </p:nvPr>
        </p:nvSpPr>
        <p:spPr>
          <a:ln/>
        </p:spPr>
        <p:txBody>
          <a:bodyPr/>
          <a:lstStyle>
            <a:lvl1pPr>
              <a:defRPr/>
            </a:lvl1pPr>
          </a:lstStyle>
          <a:p>
            <a:fld id="{DD58A1E3-84CD-0C47-A4AE-993BFF0FE8A4}" type="slidenum">
              <a:rPr lang="en-US" altLang="en-US"/>
              <a:pPr/>
              <a:t>‹#›</a:t>
            </a:fld>
            <a:endParaRPr lang="en-US" altLang="en-US"/>
          </a:p>
        </p:txBody>
      </p:sp>
    </p:spTree>
    <p:extLst>
      <p:ext uri="{BB962C8B-B14F-4D97-AF65-F5344CB8AC3E}">
        <p14:creationId xmlns:p14="http://schemas.microsoft.com/office/powerpoint/2010/main" val="3526406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D4F53B2-2AF5-9146-5A59-6EF189C3EFD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BB66878-0410-BABA-CA9E-923AB0F1294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FA9205F-1799-0CA5-7DE2-0139F390EB95}"/>
              </a:ext>
            </a:extLst>
          </p:cNvPr>
          <p:cNvSpPr>
            <a:spLocks noGrp="1" noChangeArrowheads="1"/>
          </p:cNvSpPr>
          <p:nvPr>
            <p:ph type="sldNum" sz="quarter" idx="12"/>
          </p:nvPr>
        </p:nvSpPr>
        <p:spPr>
          <a:ln/>
        </p:spPr>
        <p:txBody>
          <a:bodyPr/>
          <a:lstStyle>
            <a:lvl1pPr>
              <a:defRPr/>
            </a:lvl1pPr>
          </a:lstStyle>
          <a:p>
            <a:fld id="{0C6C8B29-1C90-2A44-A624-9A4358A1FD73}" type="slidenum">
              <a:rPr lang="en-US" altLang="en-US"/>
              <a:pPr/>
              <a:t>‹#›</a:t>
            </a:fld>
            <a:endParaRPr lang="en-US" altLang="en-US"/>
          </a:p>
        </p:txBody>
      </p:sp>
    </p:spTree>
    <p:extLst>
      <p:ext uri="{BB962C8B-B14F-4D97-AF65-F5344CB8AC3E}">
        <p14:creationId xmlns:p14="http://schemas.microsoft.com/office/powerpoint/2010/main" val="2661446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60A2442-D780-2267-0998-228A54B6151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1137B89-2FD8-D34C-2954-FE70D12A50E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8494013-A57B-AACC-024C-0C16CA4BDFFE}"/>
              </a:ext>
            </a:extLst>
          </p:cNvPr>
          <p:cNvSpPr>
            <a:spLocks noGrp="1" noChangeArrowheads="1"/>
          </p:cNvSpPr>
          <p:nvPr>
            <p:ph type="sldNum" sz="quarter" idx="12"/>
          </p:nvPr>
        </p:nvSpPr>
        <p:spPr>
          <a:ln/>
        </p:spPr>
        <p:txBody>
          <a:bodyPr/>
          <a:lstStyle>
            <a:lvl1pPr>
              <a:defRPr/>
            </a:lvl1pPr>
          </a:lstStyle>
          <a:p>
            <a:fld id="{69838AA5-F6EA-3A41-BE2C-D79E3CC4889E}" type="slidenum">
              <a:rPr lang="en-US" altLang="en-US"/>
              <a:pPr/>
              <a:t>‹#›</a:t>
            </a:fld>
            <a:endParaRPr lang="en-US" altLang="en-US"/>
          </a:p>
        </p:txBody>
      </p:sp>
    </p:spTree>
    <p:extLst>
      <p:ext uri="{BB962C8B-B14F-4D97-AF65-F5344CB8AC3E}">
        <p14:creationId xmlns:p14="http://schemas.microsoft.com/office/powerpoint/2010/main" val="3313590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DD248AE-76C9-B53E-660B-8AF2567E4B3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508CF42-B225-EE93-A2E5-3E9DC80298B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075594D-F9EE-AB72-7FB9-4EDB8F9B979A}"/>
              </a:ext>
            </a:extLst>
          </p:cNvPr>
          <p:cNvSpPr>
            <a:spLocks noGrp="1" noChangeArrowheads="1"/>
          </p:cNvSpPr>
          <p:nvPr>
            <p:ph type="sldNum" sz="quarter" idx="12"/>
          </p:nvPr>
        </p:nvSpPr>
        <p:spPr>
          <a:ln/>
        </p:spPr>
        <p:txBody>
          <a:bodyPr/>
          <a:lstStyle>
            <a:lvl1pPr>
              <a:defRPr/>
            </a:lvl1pPr>
          </a:lstStyle>
          <a:p>
            <a:fld id="{9EF3D6C8-870B-1B44-B165-5ABD6301FA23}" type="slidenum">
              <a:rPr lang="en-US" altLang="en-US"/>
              <a:pPr/>
              <a:t>‹#›</a:t>
            </a:fld>
            <a:endParaRPr lang="en-US" altLang="en-US"/>
          </a:p>
        </p:txBody>
      </p:sp>
    </p:spTree>
    <p:extLst>
      <p:ext uri="{BB962C8B-B14F-4D97-AF65-F5344CB8AC3E}">
        <p14:creationId xmlns:p14="http://schemas.microsoft.com/office/powerpoint/2010/main" val="2945688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D0F9669-6A2A-0209-ADD3-C5F7AF6F332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B300064-10AF-96A2-313B-49E4EAE2773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437A795-EBEA-BC6B-18B5-9AF42DB41E1D}"/>
              </a:ext>
            </a:extLst>
          </p:cNvPr>
          <p:cNvSpPr>
            <a:spLocks noGrp="1" noChangeArrowheads="1"/>
          </p:cNvSpPr>
          <p:nvPr>
            <p:ph type="sldNum" sz="quarter" idx="12"/>
          </p:nvPr>
        </p:nvSpPr>
        <p:spPr>
          <a:ln/>
        </p:spPr>
        <p:txBody>
          <a:bodyPr/>
          <a:lstStyle>
            <a:lvl1pPr>
              <a:defRPr/>
            </a:lvl1pPr>
          </a:lstStyle>
          <a:p>
            <a:fld id="{6F463AEF-BA1D-294C-A8EF-B21CE6DBF7A7}" type="slidenum">
              <a:rPr lang="en-US" altLang="en-US"/>
              <a:pPr/>
              <a:t>‹#›</a:t>
            </a:fld>
            <a:endParaRPr lang="en-US" altLang="en-US"/>
          </a:p>
        </p:txBody>
      </p:sp>
    </p:spTree>
    <p:extLst>
      <p:ext uri="{BB962C8B-B14F-4D97-AF65-F5344CB8AC3E}">
        <p14:creationId xmlns:p14="http://schemas.microsoft.com/office/powerpoint/2010/main" val="2584697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DD15AFA-A448-98C3-8932-3DB05ED44AB6}"/>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1793675D-972B-BD2E-2E79-C0649CCC721C}"/>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39089AF8-3974-0749-6C89-0F15CCF8E9DE}"/>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ea typeface="+mn-ea"/>
              </a:defRPr>
            </a:lvl1pPr>
          </a:lstStyle>
          <a:p>
            <a:pPr>
              <a:defRPr/>
            </a:pPr>
            <a:endParaRPr lang="en-US"/>
          </a:p>
        </p:txBody>
      </p:sp>
      <p:sp>
        <p:nvSpPr>
          <p:cNvPr id="1029" name="Rectangle 5">
            <a:extLst>
              <a:ext uri="{FF2B5EF4-FFF2-40B4-BE49-F238E27FC236}">
                <a16:creationId xmlns:a16="http://schemas.microsoft.com/office/drawing/2014/main" id="{69AC80E6-EDBA-884F-49FA-177BCFC2F3A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ea typeface="+mn-ea"/>
              </a:defRPr>
            </a:lvl1pPr>
          </a:lstStyle>
          <a:p>
            <a:pPr>
              <a:defRPr/>
            </a:pPr>
            <a:endParaRPr lang="en-US"/>
          </a:p>
        </p:txBody>
      </p:sp>
      <p:sp>
        <p:nvSpPr>
          <p:cNvPr id="1030" name="Rectangle 6">
            <a:extLst>
              <a:ext uri="{FF2B5EF4-FFF2-40B4-BE49-F238E27FC236}">
                <a16:creationId xmlns:a16="http://schemas.microsoft.com/office/drawing/2014/main" id="{E276C374-772D-BB36-ADFA-C5EB17D043E9}"/>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61AF5194-09E0-7F43-8E0C-DA60F5888E1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abcnews.go.com/US/dei-programs/story?id=97004455" TargetMode="External"/><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3">
            <a:extLst>
              <a:ext uri="{FF2B5EF4-FFF2-40B4-BE49-F238E27FC236}">
                <a16:creationId xmlns:a16="http://schemas.microsoft.com/office/drawing/2014/main" id="{1ACCE1C6-FB99-566B-C97B-005FB4B7A7AD}"/>
              </a:ext>
            </a:extLst>
          </p:cNvPr>
          <p:cNvSpPr>
            <a:spLocks noGrp="1"/>
          </p:cNvSpPr>
          <p:nvPr>
            <p:ph type="title"/>
          </p:nvPr>
        </p:nvSpPr>
        <p:spPr>
          <a:xfrm>
            <a:off x="838200" y="2438400"/>
            <a:ext cx="7772400" cy="1143000"/>
          </a:xfrm>
        </p:spPr>
        <p:txBody>
          <a:bodyPr/>
          <a:lstStyle/>
          <a:p>
            <a:r>
              <a:rPr lang="en-US" altLang="en-US" sz="6000" dirty="0">
                <a:ea typeface="ＭＳ Ｐゴシック" panose="020B0600070205080204" pitchFamily="34" charset="-128"/>
              </a:rPr>
              <a:t>The Feature Story Deconstructed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52" name="Rectangle 14351">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54" name="Freeform: Shape 14353">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384350"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14338" name="Title 1">
            <a:extLst>
              <a:ext uri="{FF2B5EF4-FFF2-40B4-BE49-F238E27FC236}">
                <a16:creationId xmlns:a16="http://schemas.microsoft.com/office/drawing/2014/main" id="{8632455C-E22F-2077-52F8-5D5EAE4EAA98}"/>
              </a:ext>
            </a:extLst>
          </p:cNvPr>
          <p:cNvSpPr>
            <a:spLocks noGrp="1"/>
          </p:cNvSpPr>
          <p:nvPr>
            <p:ph type="title"/>
          </p:nvPr>
        </p:nvSpPr>
        <p:spPr>
          <a:xfrm>
            <a:off x="628650" y="643467"/>
            <a:ext cx="2213403" cy="5571066"/>
          </a:xfrm>
        </p:spPr>
        <p:txBody>
          <a:bodyPr>
            <a:normAutofit/>
          </a:bodyPr>
          <a:lstStyle/>
          <a:p>
            <a:r>
              <a:rPr lang="en-US" altLang="en-US">
                <a:solidFill>
                  <a:srgbClr val="FFFFFF"/>
                </a:solidFill>
                <a:ea typeface="ＭＳ Ｐゴシック" panose="020B0600070205080204" pitchFamily="34" charset="-128"/>
              </a:rPr>
              <a:t>How else is a feature story different from a news story?</a:t>
            </a:r>
          </a:p>
        </p:txBody>
      </p:sp>
      <p:graphicFrame>
        <p:nvGraphicFramePr>
          <p:cNvPr id="14341" name="Content Placeholder 2">
            <a:extLst>
              <a:ext uri="{FF2B5EF4-FFF2-40B4-BE49-F238E27FC236}">
                <a16:creationId xmlns:a16="http://schemas.microsoft.com/office/drawing/2014/main" id="{328D652B-157A-D80A-9526-301687A374FC}"/>
              </a:ext>
            </a:extLst>
          </p:cNvPr>
          <p:cNvGraphicFramePr>
            <a:graphicFrameLocks noGrp="1"/>
          </p:cNvGraphicFramePr>
          <p:nvPr>
            <p:ph idx="1"/>
            <p:extLst>
              <p:ext uri="{D42A27DB-BD31-4B8C-83A1-F6EECF244321}">
                <p14:modId xmlns:p14="http://schemas.microsoft.com/office/powerpoint/2010/main" val="2469277694"/>
              </p:ext>
            </p:extLst>
          </p:nvPr>
        </p:nvGraphicFramePr>
        <p:xfrm>
          <a:off x="3905730" y="643466"/>
          <a:ext cx="4718785"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8" name="Rectangle 15367">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Title 3">
            <a:extLst>
              <a:ext uri="{FF2B5EF4-FFF2-40B4-BE49-F238E27FC236}">
                <a16:creationId xmlns:a16="http://schemas.microsoft.com/office/drawing/2014/main" id="{89ACF765-581F-5F11-2038-CBA9D494B845}"/>
              </a:ext>
            </a:extLst>
          </p:cNvPr>
          <p:cNvSpPr>
            <a:spLocks noGrp="1"/>
          </p:cNvSpPr>
          <p:nvPr>
            <p:ph type="ctrTitle"/>
          </p:nvPr>
        </p:nvSpPr>
        <p:spPr>
          <a:xfrm>
            <a:off x="358485" y="1122363"/>
            <a:ext cx="3017520" cy="3204134"/>
          </a:xfrm>
        </p:spPr>
        <p:txBody>
          <a:bodyPr anchor="b">
            <a:normAutofit/>
          </a:bodyPr>
          <a:lstStyle/>
          <a:p>
            <a:pPr algn="l"/>
            <a:r>
              <a:rPr lang="en-US" altLang="en-US" sz="4200">
                <a:ea typeface="ＭＳ Ｐゴシック" panose="020B0600070205080204" pitchFamily="34" charset="-128"/>
              </a:rPr>
              <a:t>This is the news…</a:t>
            </a:r>
          </a:p>
        </p:txBody>
      </p:sp>
      <p:sp>
        <p:nvSpPr>
          <p:cNvPr id="15363" name="Subtitle 6">
            <a:extLst>
              <a:ext uri="{FF2B5EF4-FFF2-40B4-BE49-F238E27FC236}">
                <a16:creationId xmlns:a16="http://schemas.microsoft.com/office/drawing/2014/main" id="{54FE7D07-1DFC-379A-1D68-DECF7D780298}"/>
              </a:ext>
            </a:extLst>
          </p:cNvPr>
          <p:cNvSpPr>
            <a:spLocks noGrp="1"/>
          </p:cNvSpPr>
          <p:nvPr>
            <p:ph type="subTitle" idx="1"/>
          </p:nvPr>
        </p:nvSpPr>
        <p:spPr>
          <a:xfrm>
            <a:off x="358485" y="4872922"/>
            <a:ext cx="2949980" cy="1208141"/>
          </a:xfrm>
        </p:spPr>
        <p:txBody>
          <a:bodyPr>
            <a:normAutofit/>
          </a:bodyPr>
          <a:lstStyle/>
          <a:p>
            <a:pPr algn="l"/>
            <a:r>
              <a:rPr lang="en-US" sz="1700" b="0" i="0" u="none" strike="noStrike">
                <a:effectLst/>
                <a:latin typeface="nyt-cheltenham"/>
              </a:rPr>
              <a:t>Single Women Own More Homes Than Single Men</a:t>
            </a:r>
          </a:p>
          <a:p>
            <a:pPr algn="l"/>
            <a:endParaRPr lang="en-US" altLang="en-US" sz="1700">
              <a:ea typeface="ＭＳ Ｐゴシック" panose="020B0600070205080204" pitchFamily="34" charset="-128"/>
            </a:endParaRPr>
          </a:p>
        </p:txBody>
      </p:sp>
      <p:sp>
        <p:nvSpPr>
          <p:cNvPr id="15370" name="Rectangle 1536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72" name="Rectangle 1537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30175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3" name="Picture 2" descr="A screenshot of a graph&#10;&#10;Description automatically generated">
            <a:extLst>
              <a:ext uri="{FF2B5EF4-FFF2-40B4-BE49-F238E27FC236}">
                <a16:creationId xmlns:a16="http://schemas.microsoft.com/office/drawing/2014/main" id="{F667771D-09F1-F3F5-EF58-A29F190D19B6}"/>
              </a:ext>
            </a:extLst>
          </p:cNvPr>
          <p:cNvPicPr>
            <a:picLocks noChangeAspect="1"/>
          </p:cNvPicPr>
          <p:nvPr/>
        </p:nvPicPr>
        <p:blipFill>
          <a:blip r:embed="rId2"/>
          <a:stretch>
            <a:fillRect/>
          </a:stretch>
        </p:blipFill>
        <p:spPr>
          <a:xfrm>
            <a:off x="3648456" y="1177513"/>
            <a:ext cx="5134772" cy="435171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row of samples for medical testing">
            <a:extLst>
              <a:ext uri="{FF2B5EF4-FFF2-40B4-BE49-F238E27FC236}">
                <a16:creationId xmlns:a16="http://schemas.microsoft.com/office/drawing/2014/main" id="{3A3C4257-F1C8-0A59-41B3-430D524092C5}"/>
              </a:ext>
            </a:extLst>
          </p:cNvPr>
          <p:cNvPicPr>
            <a:picLocks noChangeAspect="1"/>
          </p:cNvPicPr>
          <p:nvPr/>
        </p:nvPicPr>
        <p:blipFill rotWithShape="1">
          <a:blip r:embed="rId2"/>
          <a:srcRect l="56880" r="9881"/>
          <a:stretch/>
        </p:blipFill>
        <p:spPr>
          <a:xfrm>
            <a:off x="20" y="1"/>
            <a:ext cx="3039386"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4"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2395728"/>
            <a:ext cx="3182691" cy="18288"/>
          </a:xfrm>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 name="connsiteX0" fmla="*/ 0 w 3182691"/>
              <a:gd name="connsiteY0" fmla="*/ 0 h 18288"/>
              <a:gd name="connsiteX1" fmla="*/ 572884 w 3182691"/>
              <a:gd name="connsiteY1" fmla="*/ 0 h 18288"/>
              <a:gd name="connsiteX2" fmla="*/ 1113942 w 3182691"/>
              <a:gd name="connsiteY2" fmla="*/ 0 h 18288"/>
              <a:gd name="connsiteX3" fmla="*/ 1686826 w 3182691"/>
              <a:gd name="connsiteY3" fmla="*/ 0 h 18288"/>
              <a:gd name="connsiteX4" fmla="*/ 2323364 w 3182691"/>
              <a:gd name="connsiteY4" fmla="*/ 0 h 18288"/>
              <a:gd name="connsiteX5" fmla="*/ 3182691 w 3182691"/>
              <a:gd name="connsiteY5" fmla="*/ 0 h 18288"/>
              <a:gd name="connsiteX6" fmla="*/ 3182691 w 3182691"/>
              <a:gd name="connsiteY6" fmla="*/ 18288 h 18288"/>
              <a:gd name="connsiteX7" fmla="*/ 2546153 w 3182691"/>
              <a:gd name="connsiteY7" fmla="*/ 18288 h 18288"/>
              <a:gd name="connsiteX8" fmla="*/ 1845961 w 3182691"/>
              <a:gd name="connsiteY8" fmla="*/ 18288 h 18288"/>
              <a:gd name="connsiteX9" fmla="*/ 1304903 w 3182691"/>
              <a:gd name="connsiteY9" fmla="*/ 18288 h 18288"/>
              <a:gd name="connsiteX10" fmla="*/ 604711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25870" y="33585"/>
                  <a:pt x="418138" y="17639"/>
                  <a:pt x="636538" y="0"/>
                </a:cubicBezTo>
                <a:cubicBezTo>
                  <a:pt x="866402" y="-9774"/>
                  <a:pt x="1016900" y="-17532"/>
                  <a:pt x="1273076" y="0"/>
                </a:cubicBezTo>
                <a:cubicBezTo>
                  <a:pt x="1519343" y="-34410"/>
                  <a:pt x="1705438" y="-53754"/>
                  <a:pt x="1909615" y="0"/>
                </a:cubicBezTo>
                <a:cubicBezTo>
                  <a:pt x="2120433" y="2855"/>
                  <a:pt x="2209200" y="-17463"/>
                  <a:pt x="2482499" y="0"/>
                </a:cubicBezTo>
                <a:cubicBezTo>
                  <a:pt x="2733571" y="54170"/>
                  <a:pt x="2997997" y="-48885"/>
                  <a:pt x="3182691" y="0"/>
                </a:cubicBezTo>
                <a:cubicBezTo>
                  <a:pt x="3182657" y="4844"/>
                  <a:pt x="3182281" y="11009"/>
                  <a:pt x="3182691" y="18288"/>
                </a:cubicBezTo>
                <a:cubicBezTo>
                  <a:pt x="2941063" y="3169"/>
                  <a:pt x="2872422" y="16194"/>
                  <a:pt x="2609807" y="18288"/>
                </a:cubicBezTo>
                <a:cubicBezTo>
                  <a:pt x="2341801" y="10032"/>
                  <a:pt x="2328606" y="28832"/>
                  <a:pt x="2068749" y="18288"/>
                </a:cubicBezTo>
                <a:cubicBezTo>
                  <a:pt x="1813820" y="1121"/>
                  <a:pt x="1714804" y="37605"/>
                  <a:pt x="1432211" y="18288"/>
                </a:cubicBezTo>
                <a:cubicBezTo>
                  <a:pt x="1164810" y="-27006"/>
                  <a:pt x="993140" y="27575"/>
                  <a:pt x="859327" y="18288"/>
                </a:cubicBezTo>
                <a:cubicBezTo>
                  <a:pt x="750703" y="-24974"/>
                  <a:pt x="236193" y="38731"/>
                  <a:pt x="0" y="18288"/>
                </a:cubicBezTo>
                <a:cubicBezTo>
                  <a:pt x="-649" y="11698"/>
                  <a:pt x="663" y="5413"/>
                  <a:pt x="0" y="0"/>
                </a:cubicBezTo>
                <a:close/>
              </a:path>
              <a:path w="3182691" h="18288" stroke="0" extrusionOk="0">
                <a:moveTo>
                  <a:pt x="0" y="0"/>
                </a:moveTo>
                <a:cubicBezTo>
                  <a:pt x="243084" y="-23531"/>
                  <a:pt x="399010" y="-30989"/>
                  <a:pt x="572884" y="0"/>
                </a:cubicBezTo>
                <a:cubicBezTo>
                  <a:pt x="745196" y="46048"/>
                  <a:pt x="956262" y="22379"/>
                  <a:pt x="1113942" y="0"/>
                </a:cubicBezTo>
                <a:cubicBezTo>
                  <a:pt x="1345494" y="6575"/>
                  <a:pt x="1537971" y="57434"/>
                  <a:pt x="1686826" y="0"/>
                </a:cubicBezTo>
                <a:cubicBezTo>
                  <a:pt x="1847487" y="-5870"/>
                  <a:pt x="2194651" y="-1232"/>
                  <a:pt x="2323364" y="0"/>
                </a:cubicBezTo>
                <a:cubicBezTo>
                  <a:pt x="2488731" y="36406"/>
                  <a:pt x="2902092" y="-40336"/>
                  <a:pt x="3182691" y="0"/>
                </a:cubicBezTo>
                <a:cubicBezTo>
                  <a:pt x="3182166" y="5049"/>
                  <a:pt x="3182884" y="12044"/>
                  <a:pt x="3182691" y="18288"/>
                </a:cubicBezTo>
                <a:cubicBezTo>
                  <a:pt x="3012562" y="-37820"/>
                  <a:pt x="2765408" y="35618"/>
                  <a:pt x="2546153" y="18288"/>
                </a:cubicBezTo>
                <a:cubicBezTo>
                  <a:pt x="2331952" y="13878"/>
                  <a:pt x="2142129" y="19805"/>
                  <a:pt x="1845961" y="18288"/>
                </a:cubicBezTo>
                <a:cubicBezTo>
                  <a:pt x="1537526" y="31994"/>
                  <a:pt x="1468653" y="-6175"/>
                  <a:pt x="1304903" y="18288"/>
                </a:cubicBezTo>
                <a:cubicBezTo>
                  <a:pt x="1191987" y="26138"/>
                  <a:pt x="927061" y="14626"/>
                  <a:pt x="604711" y="18288"/>
                </a:cubicBezTo>
                <a:cubicBezTo>
                  <a:pt x="273947" y="45577"/>
                  <a:pt x="111622" y="-24554"/>
                  <a:pt x="0" y="18288"/>
                </a:cubicBezTo>
                <a:cubicBezTo>
                  <a:pt x="-39" y="12511"/>
                  <a:pt x="-381" y="8039"/>
                  <a:pt x="0" y="0"/>
                </a:cubicBezTo>
                <a:close/>
              </a:path>
              <a:path w="3182691" h="18288" fill="none" stroke="0" extrusionOk="0">
                <a:moveTo>
                  <a:pt x="0" y="0"/>
                </a:moveTo>
                <a:cubicBezTo>
                  <a:pt x="245832" y="29445"/>
                  <a:pt x="388924" y="-28919"/>
                  <a:pt x="636538" y="0"/>
                </a:cubicBezTo>
                <a:cubicBezTo>
                  <a:pt x="838014" y="3247"/>
                  <a:pt x="1005059" y="8075"/>
                  <a:pt x="1273076" y="0"/>
                </a:cubicBezTo>
                <a:cubicBezTo>
                  <a:pt x="1555121" y="-15110"/>
                  <a:pt x="1674116" y="-4878"/>
                  <a:pt x="1909615" y="0"/>
                </a:cubicBezTo>
                <a:cubicBezTo>
                  <a:pt x="2127874" y="21642"/>
                  <a:pt x="2229467" y="-10228"/>
                  <a:pt x="2482499" y="0"/>
                </a:cubicBezTo>
                <a:cubicBezTo>
                  <a:pt x="2772379" y="28915"/>
                  <a:pt x="3003217" y="-43687"/>
                  <a:pt x="3182691" y="0"/>
                </a:cubicBezTo>
                <a:cubicBezTo>
                  <a:pt x="3183005" y="4158"/>
                  <a:pt x="3181712" y="12539"/>
                  <a:pt x="3182691" y="18288"/>
                </a:cubicBezTo>
                <a:cubicBezTo>
                  <a:pt x="2948637" y="17089"/>
                  <a:pt x="2873728" y="22327"/>
                  <a:pt x="2609807" y="18288"/>
                </a:cubicBezTo>
                <a:cubicBezTo>
                  <a:pt x="2342839" y="11870"/>
                  <a:pt x="2331621" y="30535"/>
                  <a:pt x="2068749" y="18288"/>
                </a:cubicBezTo>
                <a:cubicBezTo>
                  <a:pt x="1813814" y="-7352"/>
                  <a:pt x="1700576" y="36739"/>
                  <a:pt x="1432211" y="18288"/>
                </a:cubicBezTo>
                <a:cubicBezTo>
                  <a:pt x="1148444" y="-27053"/>
                  <a:pt x="987622" y="2403"/>
                  <a:pt x="859327" y="18288"/>
                </a:cubicBezTo>
                <a:cubicBezTo>
                  <a:pt x="743387" y="37422"/>
                  <a:pt x="194182" y="18789"/>
                  <a:pt x="0" y="18288"/>
                </a:cubicBezTo>
                <a:cubicBezTo>
                  <a:pt x="20" y="11469"/>
                  <a:pt x="-29" y="515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30CF477-4055-E2F0-02E5-674F3A001139}"/>
              </a:ext>
            </a:extLst>
          </p:cNvPr>
          <p:cNvSpPr txBox="1"/>
          <p:nvPr/>
        </p:nvSpPr>
        <p:spPr>
          <a:xfrm>
            <a:off x="3490722" y="2706624"/>
            <a:ext cx="5170932" cy="3483864"/>
          </a:xfrm>
          <a:prstGeom prst="rect">
            <a:avLst/>
          </a:prstGeom>
        </p:spPr>
        <p:txBody>
          <a:bodyPr vert="horz" lIns="91440" tIns="45720" rIns="91440" bIns="45720" rtlCol="0">
            <a:normAutofit/>
          </a:bodyPr>
          <a:lstStyle/>
          <a:p>
            <a:pPr eaLnBrk="1" hangingPunct="1">
              <a:lnSpc>
                <a:spcPct val="90000"/>
              </a:lnSpc>
              <a:spcAft>
                <a:spcPts val="600"/>
              </a:spcAft>
            </a:pPr>
            <a:r>
              <a:rPr lang="en-US" sz="1600" b="1" i="0" dirty="0">
                <a:effectLst/>
                <a:latin typeface="+mn-lt"/>
                <a:ea typeface="+mn-ea"/>
              </a:rPr>
              <a:t>Half of black gay men and a quarter of Latino gay men projected to be diagnosed within their lifetime</a:t>
            </a:r>
          </a:p>
          <a:p>
            <a:pPr indent="-228600" eaLnBrk="1" hangingPunct="1">
              <a:lnSpc>
                <a:spcPct val="90000"/>
              </a:lnSpc>
              <a:spcAft>
                <a:spcPts val="600"/>
              </a:spcAft>
              <a:buFont typeface="Arial" panose="020B0604020202020204" pitchFamily="34" charset="0"/>
              <a:buChar char="•"/>
            </a:pPr>
            <a:endParaRPr lang="en-US" sz="1600" b="0" i="0" dirty="0">
              <a:effectLst/>
              <a:latin typeface="+mn-lt"/>
              <a:ea typeface="+mn-ea"/>
            </a:endParaRPr>
          </a:p>
          <a:p>
            <a:pPr eaLnBrk="1" hangingPunct="1">
              <a:lnSpc>
                <a:spcPct val="90000"/>
              </a:lnSpc>
              <a:spcAft>
                <a:spcPts val="600"/>
              </a:spcAft>
            </a:pPr>
            <a:r>
              <a:rPr lang="en-US" sz="1600" b="0" i="0" dirty="0">
                <a:effectLst/>
                <a:latin typeface="+mn-lt"/>
                <a:ea typeface="+mn-ea"/>
              </a:rPr>
              <a:t>If current HIV diagnoses rates persist, about 1 in 2 black men who have sex with men (MSM) and 1 in 4 Latino MSM in the United States will be diagnosed with HIV during their lifetime, according to a new analysis by researchers at the Centers for Disease Control and Prevention (CDC). The study, presented today at the Conference on Retroviruses and Opportunistic Infections in Boston</a:t>
            </a:r>
            <a:r>
              <a:rPr lang="en-US" sz="1600" b="0" i="1" dirty="0">
                <a:effectLst/>
                <a:latin typeface="+mn-lt"/>
                <a:ea typeface="+mn-ea"/>
              </a:rPr>
              <a:t>, </a:t>
            </a:r>
            <a:r>
              <a:rPr lang="en-US" sz="1600" b="0" i="0" dirty="0">
                <a:effectLst/>
                <a:latin typeface="+mn-lt"/>
                <a:ea typeface="+mn-ea"/>
              </a:rPr>
              <a:t>provides the first-ever comprehensive national estimates of the lifetime risk of an HIV diagnosis for several key populations at risk and in every state.</a:t>
            </a:r>
          </a:p>
        </p:txBody>
      </p:sp>
      <p:sp>
        <p:nvSpPr>
          <p:cNvPr id="6" name="TextBox 5">
            <a:extLst>
              <a:ext uri="{FF2B5EF4-FFF2-40B4-BE49-F238E27FC236}">
                <a16:creationId xmlns:a16="http://schemas.microsoft.com/office/drawing/2014/main" id="{6B1E6767-150B-B4A6-E109-75FACD369D3C}"/>
              </a:ext>
            </a:extLst>
          </p:cNvPr>
          <p:cNvSpPr txBox="1"/>
          <p:nvPr/>
        </p:nvSpPr>
        <p:spPr>
          <a:xfrm>
            <a:off x="3321934" y="509286"/>
            <a:ext cx="2483372" cy="461665"/>
          </a:xfrm>
          <a:prstGeom prst="rect">
            <a:avLst/>
          </a:prstGeom>
          <a:noFill/>
        </p:spPr>
        <p:txBody>
          <a:bodyPr wrap="none" rtlCol="0">
            <a:spAutoFit/>
          </a:bodyPr>
          <a:lstStyle/>
          <a:p>
            <a:pPr>
              <a:spcAft>
                <a:spcPts val="600"/>
              </a:spcAft>
            </a:pPr>
            <a:r>
              <a:rPr lang="en-US" dirty="0"/>
              <a:t>This is the news…</a:t>
            </a:r>
          </a:p>
        </p:txBody>
      </p:sp>
    </p:spTree>
    <p:extLst>
      <p:ext uri="{BB962C8B-B14F-4D97-AF65-F5344CB8AC3E}">
        <p14:creationId xmlns:p14="http://schemas.microsoft.com/office/powerpoint/2010/main" val="134009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897" name="Rectangle 37896">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99"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2372868"/>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 name="connsiteX0" fmla="*/ 0 w 2441321"/>
              <a:gd name="connsiteY0" fmla="*/ 0 h 18288"/>
              <a:gd name="connsiteX1" fmla="*/ 585917 w 2441321"/>
              <a:gd name="connsiteY1" fmla="*/ 0 h 18288"/>
              <a:gd name="connsiteX2" fmla="*/ 1123008 w 2441321"/>
              <a:gd name="connsiteY2" fmla="*/ 0 h 18288"/>
              <a:gd name="connsiteX3" fmla="*/ 1782164 w 2441321"/>
              <a:gd name="connsiteY3" fmla="*/ 0 h 18288"/>
              <a:gd name="connsiteX4" fmla="*/ 2441321 w 2441321"/>
              <a:gd name="connsiteY4" fmla="*/ 0 h 18288"/>
              <a:gd name="connsiteX5" fmla="*/ 2441321 w 2441321"/>
              <a:gd name="connsiteY5" fmla="*/ 18288 h 18288"/>
              <a:gd name="connsiteX6" fmla="*/ 1879817 w 2441321"/>
              <a:gd name="connsiteY6" fmla="*/ 18288 h 18288"/>
              <a:gd name="connsiteX7" fmla="*/ 1318313 w 2441321"/>
              <a:gd name="connsiteY7" fmla="*/ 18288 h 18288"/>
              <a:gd name="connsiteX8" fmla="*/ 659157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w="2441321" h="18288"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w="2441321" h="18288"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2656841-3D8D-9ACB-CD61-4DF45BC9CB54}"/>
              </a:ext>
            </a:extLst>
          </p:cNvPr>
          <p:cNvSpPr txBox="1"/>
          <p:nvPr/>
        </p:nvSpPr>
        <p:spPr>
          <a:xfrm>
            <a:off x="473202" y="2660904"/>
            <a:ext cx="3614166" cy="3547872"/>
          </a:xfrm>
          <a:prstGeom prst="rect">
            <a:avLst/>
          </a:prstGeom>
        </p:spPr>
        <p:txBody>
          <a:bodyPr vert="horz" lIns="91440" tIns="45720" rIns="91440" bIns="45720" rtlCol="0" anchor="t">
            <a:normAutofit/>
          </a:bodyPr>
          <a:lstStyle/>
          <a:p>
            <a:pPr eaLnBrk="1" hangingPunct="1">
              <a:lnSpc>
                <a:spcPct val="90000"/>
              </a:lnSpc>
              <a:spcAft>
                <a:spcPts val="600"/>
              </a:spcAft>
            </a:pPr>
            <a:r>
              <a:rPr lang="en-US" sz="1900" dirty="0">
                <a:latin typeface="+mn-lt"/>
                <a:ea typeface="+mn-ea"/>
              </a:rPr>
              <a:t>This is the feature…</a:t>
            </a:r>
          </a:p>
        </p:txBody>
      </p:sp>
      <p:pic>
        <p:nvPicPr>
          <p:cNvPr id="37892" name="Picture 4">
            <a:extLst>
              <a:ext uri="{FF2B5EF4-FFF2-40B4-BE49-F238E27FC236}">
                <a16:creationId xmlns:a16="http://schemas.microsoft.com/office/drawing/2014/main" id="{4D903DF8-20C0-7848-BC7D-4C4D548BA49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987260" y="487060"/>
            <a:ext cx="4706112" cy="5721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92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392" name="Rectangle 16391">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6" name="Title 1">
            <a:extLst>
              <a:ext uri="{FF2B5EF4-FFF2-40B4-BE49-F238E27FC236}">
                <a16:creationId xmlns:a16="http://schemas.microsoft.com/office/drawing/2014/main" id="{69B256E9-BF2F-687A-E083-A5159205171D}"/>
              </a:ext>
            </a:extLst>
          </p:cNvPr>
          <p:cNvSpPr>
            <a:spLocks noGrp="1"/>
          </p:cNvSpPr>
          <p:nvPr>
            <p:ph type="ctrTitle"/>
          </p:nvPr>
        </p:nvSpPr>
        <p:spPr>
          <a:xfrm>
            <a:off x="479161" y="639193"/>
            <a:ext cx="2678858" cy="3573516"/>
          </a:xfrm>
        </p:spPr>
        <p:txBody>
          <a:bodyPr>
            <a:normAutofit/>
          </a:bodyPr>
          <a:lstStyle/>
          <a:p>
            <a:pPr algn="l"/>
            <a:r>
              <a:rPr lang="en-US" altLang="en-US" sz="4800">
                <a:ea typeface="ＭＳ Ｐゴシック" panose="020B0600070205080204" pitchFamily="34" charset="-128"/>
              </a:rPr>
              <a:t>This is a feature…</a:t>
            </a:r>
          </a:p>
        </p:txBody>
      </p:sp>
      <p:sp>
        <p:nvSpPr>
          <p:cNvPr id="16387" name="Subtitle 3">
            <a:extLst>
              <a:ext uri="{FF2B5EF4-FFF2-40B4-BE49-F238E27FC236}">
                <a16:creationId xmlns:a16="http://schemas.microsoft.com/office/drawing/2014/main" id="{FED0D10A-52BD-954E-AE31-E778572D7461}"/>
              </a:ext>
            </a:extLst>
          </p:cNvPr>
          <p:cNvSpPr>
            <a:spLocks noGrp="1"/>
          </p:cNvSpPr>
          <p:nvPr>
            <p:ph type="subTitle" idx="1"/>
          </p:nvPr>
        </p:nvSpPr>
        <p:spPr>
          <a:xfrm>
            <a:off x="479161" y="4631161"/>
            <a:ext cx="2678858" cy="1559327"/>
          </a:xfrm>
        </p:spPr>
        <p:txBody>
          <a:bodyPr>
            <a:normAutofit/>
          </a:bodyPr>
          <a:lstStyle/>
          <a:p>
            <a:pPr algn="l">
              <a:lnSpc>
                <a:spcPct val="90000"/>
              </a:lnSpc>
            </a:pPr>
            <a:r>
              <a:rPr lang="en-US" sz="1300" b="1" i="0" u="none" strike="noStrike" dirty="0">
                <a:effectLst/>
                <a:latin typeface="Postoni"/>
              </a:rPr>
              <a:t>More single women than men buy homes. That doesn’t mean it’s easy.</a:t>
            </a:r>
          </a:p>
          <a:p>
            <a:pPr algn="l">
              <a:lnSpc>
                <a:spcPct val="90000"/>
              </a:lnSpc>
            </a:pPr>
            <a:r>
              <a:rPr lang="en-US" sz="1300" b="0" i="0" u="none" strike="noStrike" dirty="0">
                <a:effectLst/>
                <a:latin typeface="Franklin"/>
              </a:rPr>
              <a:t>From competing against couples to dealing with biased real estate agents and contractors, these are the tales of navigating the housing market alone</a:t>
            </a:r>
          </a:p>
          <a:p>
            <a:pPr algn="l">
              <a:lnSpc>
                <a:spcPct val="90000"/>
              </a:lnSpc>
            </a:pPr>
            <a:endParaRPr lang="en-US" altLang="en-US" sz="1300" dirty="0">
              <a:ea typeface="ＭＳ Ｐゴシック" panose="020B0600070205080204" pitchFamily="34" charset="-128"/>
            </a:endParaRPr>
          </a:p>
        </p:txBody>
      </p:sp>
      <p:sp>
        <p:nvSpPr>
          <p:cNvPr id="1639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4409267"/>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 name="connsiteX0" fmla="*/ 0 w 2441321"/>
              <a:gd name="connsiteY0" fmla="*/ 0 h 18288"/>
              <a:gd name="connsiteX1" fmla="*/ 585917 w 2441321"/>
              <a:gd name="connsiteY1" fmla="*/ 0 h 18288"/>
              <a:gd name="connsiteX2" fmla="*/ 1123008 w 2441321"/>
              <a:gd name="connsiteY2" fmla="*/ 0 h 18288"/>
              <a:gd name="connsiteX3" fmla="*/ 1782164 w 2441321"/>
              <a:gd name="connsiteY3" fmla="*/ 0 h 18288"/>
              <a:gd name="connsiteX4" fmla="*/ 2441321 w 2441321"/>
              <a:gd name="connsiteY4" fmla="*/ 0 h 18288"/>
              <a:gd name="connsiteX5" fmla="*/ 2441321 w 2441321"/>
              <a:gd name="connsiteY5" fmla="*/ 18288 h 18288"/>
              <a:gd name="connsiteX6" fmla="*/ 1879817 w 2441321"/>
              <a:gd name="connsiteY6" fmla="*/ 18288 h 18288"/>
              <a:gd name="connsiteX7" fmla="*/ 1318313 w 2441321"/>
              <a:gd name="connsiteY7" fmla="*/ 18288 h 18288"/>
              <a:gd name="connsiteX8" fmla="*/ 659157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w="2441321" h="18288"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w="2441321" h="18288"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holding up a picture of a house&#10;&#10;Description automatically generated">
            <a:extLst>
              <a:ext uri="{FF2B5EF4-FFF2-40B4-BE49-F238E27FC236}">
                <a16:creationId xmlns:a16="http://schemas.microsoft.com/office/drawing/2014/main" id="{6246AD77-68A2-5741-81CF-C27010EDDD24}"/>
              </a:ext>
            </a:extLst>
          </p:cNvPr>
          <p:cNvPicPr>
            <a:picLocks noChangeAspect="1"/>
          </p:cNvPicPr>
          <p:nvPr/>
        </p:nvPicPr>
        <p:blipFill>
          <a:blip r:embed="rId2"/>
          <a:stretch>
            <a:fillRect/>
          </a:stretch>
        </p:blipFill>
        <p:spPr>
          <a:xfrm>
            <a:off x="3490722" y="1616139"/>
            <a:ext cx="5410962" cy="359828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6" name="Rectangle 17415">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4293"/>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8" name="Rectangle 17417">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3125451"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0" name="Rectangle 2">
            <a:extLst>
              <a:ext uri="{FF2B5EF4-FFF2-40B4-BE49-F238E27FC236}">
                <a16:creationId xmlns:a16="http://schemas.microsoft.com/office/drawing/2014/main" id="{487A30AB-FF3F-E145-30EC-9F06B9E66873}"/>
              </a:ext>
            </a:extLst>
          </p:cNvPr>
          <p:cNvSpPr>
            <a:spLocks noGrp="1" noChangeArrowheads="1"/>
          </p:cNvSpPr>
          <p:nvPr>
            <p:ph type="title"/>
          </p:nvPr>
        </p:nvSpPr>
        <p:spPr>
          <a:xfrm>
            <a:off x="515125" y="591344"/>
            <a:ext cx="2400300" cy="5585619"/>
          </a:xfrm>
        </p:spPr>
        <p:txBody>
          <a:bodyPr>
            <a:normAutofit/>
          </a:bodyPr>
          <a:lstStyle/>
          <a:p>
            <a:r>
              <a:rPr lang="en-US" altLang="en-US" dirty="0">
                <a:solidFill>
                  <a:srgbClr val="FFFFFF"/>
                </a:solidFill>
                <a:ea typeface="ＭＳ Ｐゴシック" panose="020B0600070205080204" pitchFamily="34" charset="-128"/>
              </a:rPr>
              <a:t>The parts of a feature story</a:t>
            </a:r>
          </a:p>
        </p:txBody>
      </p:sp>
      <p:sp>
        <p:nvSpPr>
          <p:cNvPr id="17420" name="Arc 1741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411" name="Rectangle 3">
            <a:extLst>
              <a:ext uri="{FF2B5EF4-FFF2-40B4-BE49-F238E27FC236}">
                <a16:creationId xmlns:a16="http://schemas.microsoft.com/office/drawing/2014/main" id="{77722CBC-028A-4981-BDDF-14BDC060F75B}"/>
              </a:ext>
            </a:extLst>
          </p:cNvPr>
          <p:cNvSpPr>
            <a:spLocks noGrp="1" noChangeArrowheads="1"/>
          </p:cNvSpPr>
          <p:nvPr>
            <p:ph type="body" idx="1"/>
          </p:nvPr>
        </p:nvSpPr>
        <p:spPr>
          <a:xfrm>
            <a:off x="3335481" y="591344"/>
            <a:ext cx="5179868" cy="5585619"/>
          </a:xfrm>
        </p:spPr>
        <p:txBody>
          <a:bodyPr anchor="ctr">
            <a:normAutofit/>
          </a:bodyPr>
          <a:lstStyle/>
          <a:p>
            <a:pPr>
              <a:buFontTx/>
              <a:buNone/>
            </a:pPr>
            <a:endParaRPr lang="en-US" altLang="en-US">
              <a:ea typeface="ＭＳ Ｐゴシック" panose="020B0600070205080204" pitchFamily="34" charset="-128"/>
            </a:endParaRPr>
          </a:p>
          <a:p>
            <a:r>
              <a:rPr lang="en-US" altLang="en-US">
                <a:ea typeface="ＭＳ Ｐゴシック" panose="020B0600070205080204" pitchFamily="34" charset="-128"/>
              </a:rPr>
              <a:t>Headline</a:t>
            </a:r>
          </a:p>
          <a:p>
            <a:r>
              <a:rPr lang="en-US" altLang="en-US">
                <a:ea typeface="ＭＳ Ｐゴシック" panose="020B0600070205080204" pitchFamily="34" charset="-128"/>
              </a:rPr>
              <a:t>Lede</a:t>
            </a:r>
          </a:p>
          <a:p>
            <a:r>
              <a:rPr lang="en-US" altLang="en-US">
                <a:ea typeface="ＭＳ Ｐゴシック" panose="020B0600070205080204" pitchFamily="34" charset="-128"/>
              </a:rPr>
              <a:t>Nut graph</a:t>
            </a:r>
          </a:p>
          <a:p>
            <a:r>
              <a:rPr lang="en-US" altLang="en-US">
                <a:ea typeface="ＭＳ Ｐゴシック" panose="020B0600070205080204" pitchFamily="34" charset="-128"/>
              </a:rPr>
              <a:t>Body, which includes elaboration, reaction quotes that support the sides of the story--if there are sides.</a:t>
            </a:r>
          </a:p>
          <a:p>
            <a:r>
              <a:rPr lang="en-US" altLang="en-US">
                <a:ea typeface="ＭＳ Ｐゴシック" panose="020B0600070205080204" pitchFamily="34" charset="-128"/>
              </a:rPr>
              <a:t>Ending, conclusion, kicker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440" name="Rectangle 1843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42" name="Freeform: Shape 1844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34" name="Rectangle 2">
            <a:extLst>
              <a:ext uri="{FF2B5EF4-FFF2-40B4-BE49-F238E27FC236}">
                <a16:creationId xmlns:a16="http://schemas.microsoft.com/office/drawing/2014/main" id="{84F1720F-8190-06BC-ACE5-67969CDA8FAA}"/>
              </a:ext>
            </a:extLst>
          </p:cNvPr>
          <p:cNvSpPr>
            <a:spLocks noGrp="1" noChangeArrowheads="1"/>
          </p:cNvSpPr>
          <p:nvPr>
            <p:ph type="ctrTitle"/>
          </p:nvPr>
        </p:nvSpPr>
        <p:spPr>
          <a:xfrm>
            <a:off x="515125" y="1153572"/>
            <a:ext cx="2400300" cy="4461163"/>
          </a:xfrm>
        </p:spPr>
        <p:txBody>
          <a:bodyPr vert="horz" lIns="91440" tIns="45720" rIns="91440" bIns="45720" rtlCol="0" anchor="ctr">
            <a:normAutofit/>
          </a:bodyPr>
          <a:lstStyle/>
          <a:p>
            <a:pPr algn="l" eaLnBrk="1" hangingPunct="1">
              <a:lnSpc>
                <a:spcPct val="90000"/>
              </a:lnSpc>
            </a:pPr>
            <a:r>
              <a:rPr lang="en-US" altLang="en-US" b="1" kern="1200">
                <a:solidFill>
                  <a:srgbClr val="FFFFFF"/>
                </a:solidFill>
                <a:latin typeface="+mj-lt"/>
                <a:ea typeface="+mj-ea"/>
                <a:cs typeface="+mj-cs"/>
              </a:rPr>
              <a:t>Story lede</a:t>
            </a:r>
            <a:endParaRPr lang="en-US" altLang="en-US" kern="1200">
              <a:solidFill>
                <a:srgbClr val="FFFFFF"/>
              </a:solidFill>
              <a:latin typeface="+mj-lt"/>
              <a:ea typeface="+mj-ea"/>
              <a:cs typeface="+mj-cs"/>
            </a:endParaRPr>
          </a:p>
        </p:txBody>
      </p:sp>
      <p:sp>
        <p:nvSpPr>
          <p:cNvPr id="18444" name="Arc 1844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435" name="Rectangle 3">
            <a:extLst>
              <a:ext uri="{FF2B5EF4-FFF2-40B4-BE49-F238E27FC236}">
                <a16:creationId xmlns:a16="http://schemas.microsoft.com/office/drawing/2014/main" id="{85DE6509-36A8-536E-5916-E9144363EFDB}"/>
              </a:ext>
            </a:extLst>
          </p:cNvPr>
          <p:cNvSpPr>
            <a:spLocks noGrp="1" noChangeArrowheads="1"/>
          </p:cNvSpPr>
          <p:nvPr>
            <p:ph type="subTitle" idx="1"/>
          </p:nvPr>
        </p:nvSpPr>
        <p:spPr>
          <a:xfrm>
            <a:off x="3335481" y="591344"/>
            <a:ext cx="5179868" cy="5585619"/>
          </a:xfrm>
        </p:spPr>
        <p:txBody>
          <a:bodyPr vert="horz" lIns="91440" tIns="45720" rIns="91440" bIns="45720" rtlCol="0" anchor="ctr">
            <a:normAutofit/>
          </a:bodyPr>
          <a:lstStyle/>
          <a:p>
            <a:pPr indent="-228600" algn="l" eaLnBrk="1" hangingPunct="1">
              <a:lnSpc>
                <a:spcPct val="90000"/>
              </a:lnSpc>
              <a:buFont typeface="Arial" panose="020B0604020202020204" pitchFamily="34" charset="0"/>
              <a:buChar char="•"/>
            </a:pPr>
            <a:r>
              <a:rPr lang="en-US" altLang="en-US" sz="3000" kern="1200" dirty="0">
                <a:ea typeface="+mn-ea"/>
                <a:cs typeface="+mn-cs"/>
              </a:rPr>
              <a:t>Story </a:t>
            </a:r>
            <a:r>
              <a:rPr lang="en-US" altLang="en-US" sz="3000" kern="1200" dirty="0" err="1">
                <a:ea typeface="+mn-ea"/>
                <a:cs typeface="+mn-cs"/>
              </a:rPr>
              <a:t>ledes</a:t>
            </a:r>
            <a:r>
              <a:rPr lang="en-US" altLang="en-US" sz="3000" kern="1200" dirty="0">
                <a:ea typeface="+mn-ea"/>
                <a:cs typeface="+mn-cs"/>
              </a:rPr>
              <a:t> can be one paragraph or a few </a:t>
            </a:r>
          </a:p>
          <a:p>
            <a:pPr indent="-228600" algn="l" eaLnBrk="1" hangingPunct="1">
              <a:lnSpc>
                <a:spcPct val="90000"/>
              </a:lnSpc>
              <a:buFont typeface="Arial" panose="020B0604020202020204" pitchFamily="34" charset="0"/>
              <a:buChar char="•"/>
            </a:pPr>
            <a:r>
              <a:rPr lang="en-US" altLang="en-US" sz="3000" kern="1200" dirty="0">
                <a:ea typeface="+mn-ea"/>
                <a:cs typeface="+mn-cs"/>
              </a:rPr>
              <a:t>Unlike the “just the facts” news </a:t>
            </a:r>
            <a:r>
              <a:rPr lang="en-US" altLang="en-US" sz="3000" kern="1200" dirty="0" err="1">
                <a:ea typeface="+mn-ea"/>
                <a:cs typeface="+mn-cs"/>
              </a:rPr>
              <a:t>lede</a:t>
            </a:r>
            <a:r>
              <a:rPr lang="en-US" altLang="en-US" sz="3000" kern="1200" dirty="0">
                <a:ea typeface="+mn-ea"/>
                <a:cs typeface="+mn-cs"/>
              </a:rPr>
              <a:t>, the anecdotal </a:t>
            </a:r>
            <a:r>
              <a:rPr lang="en-US" altLang="en-US" sz="3000" kern="1200" dirty="0" err="1">
                <a:ea typeface="+mn-ea"/>
                <a:cs typeface="+mn-cs"/>
              </a:rPr>
              <a:t>lede</a:t>
            </a:r>
            <a:r>
              <a:rPr lang="en-US" altLang="en-US" sz="3000" kern="1200" dirty="0">
                <a:ea typeface="+mn-ea"/>
                <a:cs typeface="+mn-cs"/>
              </a:rPr>
              <a:t> is generally descriptive and teases the reader</a:t>
            </a:r>
          </a:p>
          <a:p>
            <a:pPr indent="-228600" algn="l" eaLnBrk="1" hangingPunct="1">
              <a:lnSpc>
                <a:spcPct val="90000"/>
              </a:lnSpc>
              <a:buFont typeface="Arial" panose="020B0604020202020204" pitchFamily="34" charset="0"/>
              <a:buChar char="•"/>
            </a:pPr>
            <a:r>
              <a:rPr lang="en-US" altLang="en-US" sz="3000" kern="1200" dirty="0">
                <a:ea typeface="+mn-ea"/>
                <a:cs typeface="+mn-cs"/>
              </a:rPr>
              <a:t>Doesn’t have the “</a:t>
            </a:r>
            <a:r>
              <a:rPr lang="en-US" altLang="en-US" sz="3000" kern="1200" dirty="0" err="1">
                <a:ea typeface="+mn-ea"/>
                <a:cs typeface="+mn-cs"/>
              </a:rPr>
              <a:t>ws</a:t>
            </a:r>
            <a:r>
              <a:rPr lang="en-US" altLang="en-US" sz="3000" kern="1200" dirty="0">
                <a:ea typeface="+mn-ea"/>
                <a:cs typeface="+mn-cs"/>
              </a:rPr>
              <a:t>”</a:t>
            </a:r>
          </a:p>
          <a:p>
            <a:pPr indent="-228600" algn="l" eaLnBrk="1" hangingPunct="1">
              <a:lnSpc>
                <a:spcPct val="90000"/>
              </a:lnSpc>
              <a:buFont typeface="Arial" panose="020B0604020202020204" pitchFamily="34" charset="0"/>
              <a:buChar char="•"/>
            </a:pPr>
            <a:r>
              <a:rPr lang="en-US" altLang="en-US" sz="3000" kern="1200" dirty="0">
                <a:ea typeface="+mn-ea"/>
                <a:cs typeface="+mn-cs"/>
              </a:rPr>
              <a:t>Often focuses on a person who offers an example of the larger point of the story</a:t>
            </a:r>
          </a:p>
          <a:p>
            <a:pPr indent="-228600" algn="l" eaLnBrk="1" hangingPunct="1">
              <a:lnSpc>
                <a:spcPct val="90000"/>
              </a:lnSpc>
              <a:buFont typeface="Arial" panose="020B0604020202020204" pitchFamily="34" charset="0"/>
              <a:buChar char="•"/>
            </a:pPr>
            <a:r>
              <a:rPr lang="en-US" altLang="en-US" sz="3000" kern="1200" dirty="0">
                <a:ea typeface="+mn-ea"/>
                <a:cs typeface="+mn-cs"/>
              </a:rPr>
              <a:t>Most magazine articles use story </a:t>
            </a:r>
            <a:r>
              <a:rPr lang="en-US" altLang="en-US" sz="3000" kern="1200" dirty="0" err="1">
                <a:ea typeface="+mn-ea"/>
                <a:cs typeface="+mn-cs"/>
              </a:rPr>
              <a:t>ledes</a:t>
            </a:r>
            <a:endParaRPr lang="en-US" altLang="en-US" sz="3000" kern="1200" dirty="0">
              <a:ea typeface="+mn-ea"/>
              <a:cs typeface="+mn-cs"/>
            </a:endParaRPr>
          </a:p>
          <a:p>
            <a:pPr indent="-228600" algn="l" eaLnBrk="1" hangingPunct="1">
              <a:lnSpc>
                <a:spcPct val="90000"/>
              </a:lnSpc>
              <a:buFont typeface="Arial" panose="020B0604020202020204" pitchFamily="34" charset="0"/>
              <a:buChar char="•"/>
            </a:pPr>
            <a:endParaRPr lang="en-US" altLang="en-US" sz="3000" kern="1200" dirty="0">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AEAAA10D-BE22-90FB-6612-9A66B3A0EB47}"/>
              </a:ext>
            </a:extLst>
          </p:cNvPr>
          <p:cNvSpPr>
            <a:spLocks noGrp="1" noChangeArrowheads="1"/>
          </p:cNvSpPr>
          <p:nvPr>
            <p:ph type="title"/>
          </p:nvPr>
        </p:nvSpPr>
        <p:spPr/>
        <p:txBody>
          <a:bodyPr/>
          <a:lstStyle/>
          <a:p>
            <a:r>
              <a:rPr lang="en-US" altLang="en-US" b="1">
                <a:ea typeface="ＭＳ Ｐゴシック" panose="020B0600070205080204" pitchFamily="34" charset="-128"/>
              </a:rPr>
              <a:t>Nut graph</a:t>
            </a:r>
            <a:r>
              <a:rPr lang="en-US" altLang="en-US">
                <a:ea typeface="ＭＳ Ｐゴシック" panose="020B0600070205080204" pitchFamily="34" charset="-128"/>
              </a:rPr>
              <a:t>, </a:t>
            </a:r>
            <a:r>
              <a:rPr lang="en-US" altLang="en-US" sz="2800">
                <a:ea typeface="ＭＳ Ｐゴシック" panose="020B0600070205080204" pitchFamily="34" charset="-128"/>
              </a:rPr>
              <a:t>sometimes called billboard</a:t>
            </a:r>
            <a:endParaRPr lang="en-US" altLang="en-US">
              <a:ea typeface="ＭＳ Ｐゴシック" panose="020B0600070205080204" pitchFamily="34" charset="-128"/>
            </a:endParaRPr>
          </a:p>
        </p:txBody>
      </p:sp>
      <p:sp>
        <p:nvSpPr>
          <p:cNvPr id="19459" name="Rectangle 3">
            <a:extLst>
              <a:ext uri="{FF2B5EF4-FFF2-40B4-BE49-F238E27FC236}">
                <a16:creationId xmlns:a16="http://schemas.microsoft.com/office/drawing/2014/main" id="{2924F9FA-4A83-7739-9B2E-5837CF1F729D}"/>
              </a:ext>
            </a:extLst>
          </p:cNvPr>
          <p:cNvSpPr>
            <a:spLocks noGrp="1" noChangeArrowheads="1"/>
          </p:cNvSpPr>
          <p:nvPr>
            <p:ph type="body" idx="1"/>
          </p:nvPr>
        </p:nvSpPr>
        <p:spPr/>
        <p:txBody>
          <a:bodyPr/>
          <a:lstStyle/>
          <a:p>
            <a:r>
              <a:rPr lang="en-US" altLang="en-US" sz="2800">
                <a:ea typeface="ＭＳ Ｐゴシック" panose="020B0600070205080204" pitchFamily="34" charset="-128"/>
              </a:rPr>
              <a:t>Nut graph is a paragraph (or two) that explains what the story is about.</a:t>
            </a:r>
          </a:p>
          <a:p>
            <a:r>
              <a:rPr lang="en-US" altLang="en-US" sz="2800">
                <a:ea typeface="ＭＳ Ｐゴシック" panose="020B0600070205080204" pitchFamily="34" charset="-128"/>
              </a:rPr>
              <a:t>It contains the facts</a:t>
            </a:r>
          </a:p>
          <a:p>
            <a:r>
              <a:rPr lang="en-US" altLang="en-US" sz="2800">
                <a:ea typeface="ＭＳ Ｐゴシック" panose="020B0600070205080204" pitchFamily="34" charset="-128"/>
              </a:rPr>
              <a:t>Most of the rest of the story supports and amplifies what you’ve written in the nut graph</a:t>
            </a:r>
          </a:p>
          <a:p>
            <a:r>
              <a:rPr lang="en-US" altLang="en-US" sz="2800">
                <a:ea typeface="ＭＳ Ｐゴシック" panose="020B0600070205080204" pitchFamily="34" charset="-128"/>
              </a:rPr>
              <a:t>If you write a strong, clear nut graph, your story will be easier to organize.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8109F434-7BA6-C4B1-06B4-332FC1EDB289}"/>
              </a:ext>
            </a:extLst>
          </p:cNvPr>
          <p:cNvSpPr>
            <a:spLocks noGrp="1" noChangeArrowheads="1"/>
          </p:cNvSpPr>
          <p:nvPr>
            <p:ph type="title"/>
          </p:nvPr>
        </p:nvSpPr>
        <p:spPr>
          <a:xfrm>
            <a:off x="304800" y="1905000"/>
            <a:ext cx="7772400" cy="3429000"/>
          </a:xfrm>
        </p:spPr>
        <p:txBody>
          <a:bodyPr/>
          <a:lstStyle/>
          <a:p>
            <a:pPr algn="l"/>
            <a:r>
              <a:rPr lang="en-US" altLang="en-US" sz="2400" dirty="0">
                <a:ea typeface="ＭＳ Ｐゴシック" panose="020B0600070205080204" pitchFamily="34" charset="-128"/>
              </a:rPr>
              <a:t>Rick Alexander, a master carpenter in Tampa, Florida, has given up searching for a job after months of effort. The disappointment, he believes, has become unbearable.</a:t>
            </a:r>
            <a:br>
              <a:rPr lang="en-US" altLang="en-US" sz="2400" dirty="0">
                <a:ea typeface="ＭＳ Ｐゴシック" panose="020B0600070205080204" pitchFamily="34" charset="-128"/>
              </a:rPr>
            </a:br>
            <a:r>
              <a:rPr lang="en-US" altLang="en-US" sz="2400" dirty="0">
                <a:ea typeface="ＭＳ Ｐゴシック" panose="020B0600070205080204" pitchFamily="34" charset="-128"/>
              </a:rPr>
              <a:t>	“When you were in high school and kept asking the head cheerleader out for a date and she kept saying ‘no,’ at some point you stopped asking her,” says Alexander, 41. “It becomes a ‘why bother’ scenario.”</a:t>
            </a:r>
            <a:endParaRPr lang="en-US" altLang="en-US" dirty="0">
              <a:ea typeface="ＭＳ Ｐゴシック" panose="020B0600070205080204" pitchFamily="34" charset="-128"/>
            </a:endParaRPr>
          </a:p>
        </p:txBody>
      </p:sp>
      <p:sp>
        <p:nvSpPr>
          <p:cNvPr id="20483" name="Text Box 3">
            <a:extLst>
              <a:ext uri="{FF2B5EF4-FFF2-40B4-BE49-F238E27FC236}">
                <a16:creationId xmlns:a16="http://schemas.microsoft.com/office/drawing/2014/main" id="{95ACA146-9A43-F225-87EF-F8DF1803538F}"/>
              </a:ext>
            </a:extLst>
          </p:cNvPr>
          <p:cNvSpPr txBox="1">
            <a:spLocks noChangeArrowheads="1"/>
          </p:cNvSpPr>
          <p:nvPr/>
        </p:nvSpPr>
        <p:spPr bwMode="auto">
          <a:xfrm>
            <a:off x="2819400" y="1260475"/>
            <a:ext cx="318928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a:defRPr sz="2400">
                <a:solidFill>
                  <a:schemeClr val="tx1"/>
                </a:solidFill>
                <a:latin typeface="Times New Roman" panose="02020603050405020304" pitchFamily="18" charset="0"/>
                <a:ea typeface="ＭＳ Ｐゴシック" panose="020B0600070205080204" pitchFamily="34" charset="-128"/>
              </a:defRPr>
            </a:lvl3pPr>
            <a:lvl4pPr>
              <a:defRPr sz="2400">
                <a:solidFill>
                  <a:schemeClr val="tx1"/>
                </a:solidFill>
                <a:latin typeface="Times New Roman" panose="02020603050405020304" pitchFamily="18" charset="0"/>
                <a:ea typeface="ＭＳ Ｐゴシック" panose="020B0600070205080204" pitchFamily="34" charset="-128"/>
              </a:defRPr>
            </a:lvl4pPr>
            <a:lvl5pPr>
              <a:defRPr sz="2400">
                <a:solidFill>
                  <a:schemeClr val="tx1"/>
                </a:solidFill>
                <a:latin typeface="Times New Roman" panose="02020603050405020304" pitchFamily="18"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3200" b="1" dirty="0"/>
              <a:t>Story </a:t>
            </a:r>
            <a:r>
              <a:rPr lang="en-US" altLang="en-US" sz="3200" b="1" dirty="0" err="1"/>
              <a:t>lede</a:t>
            </a:r>
            <a:endParaRPr lang="en-US" altLang="en-US"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BFD2261E-CE53-3E40-C17B-5DC96B354640}"/>
              </a:ext>
            </a:extLst>
          </p:cNvPr>
          <p:cNvSpPr>
            <a:spLocks noGrp="1" noChangeArrowheads="1"/>
          </p:cNvSpPr>
          <p:nvPr>
            <p:ph type="title" idx="4294967295"/>
          </p:nvPr>
        </p:nvSpPr>
        <p:spPr>
          <a:xfrm>
            <a:off x="228600" y="2362200"/>
            <a:ext cx="8686800" cy="5029200"/>
          </a:xfrm>
        </p:spPr>
        <p:txBody>
          <a:bodyPr/>
          <a:lstStyle/>
          <a:p>
            <a:pPr algn="l"/>
            <a:br>
              <a:rPr lang="en-US" altLang="en-US" sz="2000" dirty="0">
                <a:ea typeface="ＭＳ Ｐゴシック" panose="020B0600070205080204" pitchFamily="34" charset="-128"/>
              </a:rPr>
            </a:br>
            <a:br>
              <a:rPr lang="en-US" altLang="en-US" sz="2000" dirty="0">
                <a:solidFill>
                  <a:srgbClr val="FF0000"/>
                </a:solidFill>
                <a:ea typeface="ＭＳ Ｐゴシック" panose="020B0600070205080204" pitchFamily="34" charset="-128"/>
              </a:rPr>
            </a:br>
            <a:r>
              <a:rPr lang="en-US" altLang="en-US" sz="2000" dirty="0">
                <a:solidFill>
                  <a:srgbClr val="FF0000"/>
                </a:solidFill>
                <a:ea typeface="ＭＳ Ｐゴシック" panose="020B0600070205080204" pitchFamily="34" charset="-128"/>
              </a:rPr>
              <a:t>Story </a:t>
            </a:r>
            <a:r>
              <a:rPr lang="en-US" altLang="en-US" sz="2000" dirty="0" err="1">
                <a:solidFill>
                  <a:srgbClr val="FF0000"/>
                </a:solidFill>
                <a:ea typeface="ＭＳ Ｐゴシック" panose="020B0600070205080204" pitchFamily="34" charset="-128"/>
              </a:rPr>
              <a:t>lede</a:t>
            </a:r>
            <a:r>
              <a:rPr lang="en-US" altLang="en-US" sz="2000" dirty="0">
                <a:ea typeface="ＭＳ Ｐゴシック" panose="020B0600070205080204" pitchFamily="34" charset="-128"/>
              </a:rPr>
              <a:t>: Rick Alexander, a master carpenter in Tampa, Florida, has given up searching for a job after months of effort. The disappointment, he believes, has become unbearable.</a:t>
            </a:r>
            <a:br>
              <a:rPr lang="en-US" altLang="en-US" sz="2000" dirty="0">
                <a:ea typeface="ＭＳ Ｐゴシック" panose="020B0600070205080204" pitchFamily="34" charset="-128"/>
              </a:rPr>
            </a:br>
            <a:r>
              <a:rPr lang="en-US" altLang="en-US" sz="2000" dirty="0">
                <a:ea typeface="ＭＳ Ｐゴシック" panose="020B0600070205080204" pitchFamily="34" charset="-128"/>
              </a:rPr>
              <a:t>	“When you were in high school and kept asking the head cheerleader out for a date and she kept saying ‘no,’ at some point you stopped asking her,” says Alexander, 41. “It becomes a ‘why bother’ scenario.”</a:t>
            </a:r>
            <a:br>
              <a:rPr lang="en-US" altLang="en-US" sz="2000" dirty="0">
                <a:ea typeface="ＭＳ Ｐゴシック" panose="020B0600070205080204" pitchFamily="34" charset="-128"/>
              </a:rPr>
            </a:br>
            <a:r>
              <a:rPr lang="en-US" altLang="en-US" sz="2000" dirty="0">
                <a:ea typeface="ＭＳ Ｐゴシック" panose="020B0600070205080204" pitchFamily="34" charset="-128"/>
              </a:rPr>
              <a:t>	</a:t>
            </a:r>
            <a:br>
              <a:rPr lang="en-US" altLang="en-US" sz="2000" dirty="0">
                <a:ea typeface="ＭＳ Ｐゴシック" panose="020B0600070205080204" pitchFamily="34" charset="-128"/>
              </a:rPr>
            </a:br>
            <a:r>
              <a:rPr lang="en-US" altLang="en-US" sz="2000" dirty="0">
                <a:solidFill>
                  <a:srgbClr val="FF0000"/>
                </a:solidFill>
                <a:ea typeface="ＭＳ Ｐゴシック" panose="020B0600070205080204" pitchFamily="34" charset="-128"/>
              </a:rPr>
              <a:t>Transition: </a:t>
            </a:r>
            <a:r>
              <a:rPr lang="en-US" altLang="en-US" sz="2000" b="1" dirty="0">
                <a:ea typeface="ＭＳ Ｐゴシック" panose="020B0600070205080204" pitchFamily="34" charset="-128"/>
              </a:rPr>
              <a:t>Alexander represents one of a growing number of hidden casualties of the Great Recession. </a:t>
            </a:r>
            <a:br>
              <a:rPr lang="en-US" altLang="en-US" sz="2000" b="1" dirty="0">
                <a:ea typeface="ＭＳ Ｐゴシック" panose="020B0600070205080204" pitchFamily="34" charset="-128"/>
              </a:rPr>
            </a:br>
            <a:br>
              <a:rPr lang="en-US" altLang="en-US" sz="2000" b="1" dirty="0">
                <a:ea typeface="ＭＳ Ｐゴシック" panose="020B0600070205080204" pitchFamily="34" charset="-128"/>
              </a:rPr>
            </a:br>
            <a:r>
              <a:rPr lang="en-US" altLang="en-US" sz="2000" b="1" dirty="0">
                <a:solidFill>
                  <a:srgbClr val="FF0000"/>
                </a:solidFill>
                <a:ea typeface="ＭＳ Ｐゴシック" panose="020B0600070205080204" pitchFamily="34" charset="-128"/>
              </a:rPr>
              <a:t>Nut graph</a:t>
            </a:r>
            <a:r>
              <a:rPr lang="en-US" altLang="en-US" sz="2000" b="1" dirty="0">
                <a:ea typeface="ＭＳ Ｐゴシック" panose="020B0600070205080204" pitchFamily="34" charset="-128"/>
              </a:rPr>
              <a:t>: Every month millions of Americans are left out of the unemployment rate. The official jobless rate, reported last week, rose to 9.7 percent in January. But to be included in that Bureau of Labor Statistics measure, a worker must have actively looked for a job at some point in the preceding four weeks. </a:t>
            </a:r>
            <a:br>
              <a:rPr lang="en-US" altLang="en-US" sz="2000" b="1" dirty="0">
                <a:ea typeface="ＭＳ Ｐゴシック" panose="020B0600070205080204" pitchFamily="34" charset="-128"/>
              </a:rPr>
            </a:br>
            <a:r>
              <a:rPr lang="en-US" altLang="en-US" sz="2000" b="1" dirty="0">
                <a:ea typeface="ＭＳ Ｐゴシック" panose="020B0600070205080204" pitchFamily="34" charset="-128"/>
              </a:rPr>
              <a:t>	For an increasing number of people in this country who would prefer to be working, that is not the case.</a:t>
            </a:r>
            <a:br>
              <a:rPr lang="en-US" altLang="en-US" sz="2000" b="1" dirty="0">
                <a:ea typeface="ＭＳ Ｐゴシック" panose="020B0600070205080204" pitchFamily="34" charset="-128"/>
              </a:rPr>
            </a:br>
            <a:r>
              <a:rPr lang="en-US" altLang="en-US" sz="2000" b="1" dirty="0">
                <a:ea typeface="ＭＳ Ｐゴシック" panose="020B0600070205080204" pitchFamily="34" charset="-128"/>
              </a:rPr>
              <a:t>	</a:t>
            </a:r>
            <a:br>
              <a:rPr lang="en-US" altLang="en-US" sz="2000" b="1" dirty="0">
                <a:ea typeface="ＭＳ Ｐゴシック" panose="020B0600070205080204" pitchFamily="34" charset="-128"/>
              </a:rPr>
            </a:br>
            <a:br>
              <a:rPr lang="en-US" altLang="en-US" sz="2000" b="1" dirty="0">
                <a:ea typeface="ＭＳ Ｐゴシック" panose="020B0600070205080204" pitchFamily="34" charset="-128"/>
              </a:rPr>
            </a:br>
            <a:br>
              <a:rPr lang="en-US" altLang="en-US" sz="2000" b="1" dirty="0">
                <a:ea typeface="ＭＳ Ｐゴシック" panose="020B0600070205080204" pitchFamily="34" charset="-128"/>
              </a:rPr>
            </a:br>
            <a:br>
              <a:rPr lang="en-US" altLang="en-US" sz="2000" b="1" dirty="0">
                <a:ea typeface="ＭＳ Ｐゴシック" panose="020B0600070205080204" pitchFamily="34" charset="-128"/>
              </a:rPr>
            </a:br>
            <a:br>
              <a:rPr lang="en-US" altLang="en-US" sz="2400" dirty="0">
                <a:ea typeface="ＭＳ Ｐゴシック" panose="020B0600070205080204" pitchFamily="34" charset="-128"/>
              </a:rPr>
            </a:br>
            <a:endParaRPr lang="en-US" altLang="en-US" dirty="0">
              <a:ea typeface="ＭＳ Ｐゴシック" panose="020B0600070205080204" pitchFamily="34" charset="-128"/>
            </a:endParaRPr>
          </a:p>
        </p:txBody>
      </p:sp>
      <p:sp>
        <p:nvSpPr>
          <p:cNvPr id="21507" name="Text Box 3">
            <a:extLst>
              <a:ext uri="{FF2B5EF4-FFF2-40B4-BE49-F238E27FC236}">
                <a16:creationId xmlns:a16="http://schemas.microsoft.com/office/drawing/2014/main" id="{AC6391FD-F0F0-DEF8-61FE-96EEFD4CC623}"/>
              </a:ext>
            </a:extLst>
          </p:cNvPr>
          <p:cNvSpPr txBox="1">
            <a:spLocks noChangeArrowheads="1"/>
          </p:cNvSpPr>
          <p:nvPr/>
        </p:nvSpPr>
        <p:spPr bwMode="auto">
          <a:xfrm>
            <a:off x="685800" y="228600"/>
            <a:ext cx="7391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a:defRPr sz="2400">
                <a:solidFill>
                  <a:schemeClr val="tx1"/>
                </a:solidFill>
                <a:latin typeface="Times New Roman" panose="02020603050405020304" pitchFamily="18" charset="0"/>
                <a:ea typeface="ＭＳ Ｐゴシック" panose="020B0600070205080204" pitchFamily="34" charset="-128"/>
              </a:defRPr>
            </a:lvl3pPr>
            <a:lvl4pPr>
              <a:defRPr sz="2400">
                <a:solidFill>
                  <a:schemeClr val="tx1"/>
                </a:solidFill>
                <a:latin typeface="Times New Roman" panose="02020603050405020304" pitchFamily="18" charset="0"/>
                <a:ea typeface="ＭＳ Ｐゴシック" panose="020B0600070205080204" pitchFamily="34" charset="-128"/>
              </a:defRPr>
            </a:lvl4pPr>
            <a:lvl5pPr>
              <a:defRPr sz="2400">
                <a:solidFill>
                  <a:schemeClr val="tx1"/>
                </a:solidFill>
                <a:latin typeface="Times New Roman" panose="02020603050405020304" pitchFamily="18"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2800" b="1">
                <a:solidFill>
                  <a:srgbClr val="FF0000"/>
                </a:solidFill>
              </a:rPr>
              <a:t>Headline</a:t>
            </a:r>
            <a:r>
              <a:rPr lang="en-US" altLang="en-US" sz="2800" b="1"/>
              <a:t>: Out of Work, Too Down to Search</a:t>
            </a:r>
            <a:endParaRPr lang="en-US" altLang="en-US" b="1"/>
          </a:p>
        </p:txBody>
      </p:sp>
      <p:sp>
        <p:nvSpPr>
          <p:cNvPr id="21508" name="Text Box 4">
            <a:extLst>
              <a:ext uri="{FF2B5EF4-FFF2-40B4-BE49-F238E27FC236}">
                <a16:creationId xmlns:a16="http://schemas.microsoft.com/office/drawing/2014/main" id="{BCB732E6-3907-9AA7-B649-E64783D365DA}"/>
              </a:ext>
            </a:extLst>
          </p:cNvPr>
          <p:cNvSpPr txBox="1">
            <a:spLocks noChangeArrowheads="1"/>
          </p:cNvSpPr>
          <p:nvPr/>
        </p:nvSpPr>
        <p:spPr bwMode="auto">
          <a:xfrm>
            <a:off x="1219200" y="752475"/>
            <a:ext cx="6589713"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a:defRPr sz="2400">
                <a:solidFill>
                  <a:schemeClr val="tx1"/>
                </a:solidFill>
                <a:latin typeface="Times New Roman" panose="02020603050405020304" pitchFamily="18" charset="0"/>
                <a:ea typeface="ＭＳ Ｐゴシック" panose="020B0600070205080204" pitchFamily="34" charset="-128"/>
              </a:defRPr>
            </a:lvl3pPr>
            <a:lvl4pPr>
              <a:defRPr sz="2400">
                <a:solidFill>
                  <a:schemeClr val="tx1"/>
                </a:solidFill>
                <a:latin typeface="Times New Roman" panose="02020603050405020304" pitchFamily="18" charset="0"/>
                <a:ea typeface="ＭＳ Ｐゴシック" panose="020B0600070205080204" pitchFamily="34" charset="-128"/>
              </a:defRPr>
            </a:lvl4pPr>
            <a:lvl5pPr>
              <a:defRPr sz="2400">
                <a:solidFill>
                  <a:schemeClr val="tx1"/>
                </a:solidFill>
                <a:latin typeface="Times New Roman" panose="02020603050405020304" pitchFamily="18"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2000" dirty="0" err="1">
                <a:solidFill>
                  <a:srgbClr val="FF0000"/>
                </a:solidFill>
              </a:rPr>
              <a:t>Subhed</a:t>
            </a:r>
            <a:r>
              <a:rPr lang="en-US" altLang="en-US" sz="2000" dirty="0"/>
              <a:t>: Why Millions of Americans Have Been Left Off Jobless Rolls</a:t>
            </a:r>
          </a:p>
          <a:p>
            <a:pPr algn="ctr"/>
            <a:endParaRPr lang="en-US" altLang="en-US" sz="2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E820E496-A059-9976-E49A-0F7E392967C2}"/>
              </a:ext>
            </a:extLst>
          </p:cNvPr>
          <p:cNvSpPr>
            <a:spLocks noGrp="1" noChangeArrowheads="1"/>
          </p:cNvSpPr>
          <p:nvPr>
            <p:ph type="title"/>
          </p:nvPr>
        </p:nvSpPr>
        <p:spPr>
          <a:xfrm>
            <a:off x="685800" y="304800"/>
            <a:ext cx="7772400" cy="1143000"/>
          </a:xfrm>
        </p:spPr>
        <p:txBody>
          <a:bodyPr/>
          <a:lstStyle/>
          <a:p>
            <a:r>
              <a:rPr lang="en-US" altLang="en-US">
                <a:ea typeface="ＭＳ Ｐゴシック" panose="020B0600070205080204" pitchFamily="34" charset="-128"/>
              </a:rPr>
              <a:t>Reminder: parts of a feature story</a:t>
            </a:r>
          </a:p>
        </p:txBody>
      </p:sp>
      <p:sp>
        <p:nvSpPr>
          <p:cNvPr id="22531" name="Rectangle 3">
            <a:extLst>
              <a:ext uri="{FF2B5EF4-FFF2-40B4-BE49-F238E27FC236}">
                <a16:creationId xmlns:a16="http://schemas.microsoft.com/office/drawing/2014/main" id="{29F522E7-BE22-C8A9-54C3-AB68C87D36A4}"/>
              </a:ext>
            </a:extLst>
          </p:cNvPr>
          <p:cNvSpPr>
            <a:spLocks noGrp="1" noChangeArrowheads="1"/>
          </p:cNvSpPr>
          <p:nvPr>
            <p:ph type="body" idx="1"/>
          </p:nvPr>
        </p:nvSpPr>
        <p:spPr>
          <a:xfrm>
            <a:off x="609600" y="1447800"/>
            <a:ext cx="7772400" cy="4114800"/>
          </a:xfrm>
        </p:spPr>
        <p:txBody>
          <a:bodyPr/>
          <a:lstStyle/>
          <a:p>
            <a:pPr>
              <a:buFontTx/>
              <a:buNone/>
            </a:pPr>
            <a:endParaRPr lang="en-US" altLang="en-US">
              <a:ea typeface="ＭＳ Ｐゴシック" panose="020B0600070205080204" pitchFamily="34" charset="-128"/>
            </a:endParaRPr>
          </a:p>
          <a:p>
            <a:r>
              <a:rPr lang="en-US" altLang="en-US">
                <a:ea typeface="ＭＳ Ｐゴシック" panose="020B0600070205080204" pitchFamily="34" charset="-128"/>
              </a:rPr>
              <a:t>Headline</a:t>
            </a:r>
          </a:p>
          <a:p>
            <a:r>
              <a:rPr lang="en-US" altLang="en-US" b="1">
                <a:solidFill>
                  <a:srgbClr val="FF0000"/>
                </a:solidFill>
                <a:ea typeface="ＭＳ Ｐゴシック" panose="020B0600070205080204" pitchFamily="34" charset="-128"/>
              </a:rPr>
              <a:t>Lede</a:t>
            </a:r>
          </a:p>
          <a:p>
            <a:r>
              <a:rPr lang="en-US" altLang="en-US" b="1" u="sng">
                <a:solidFill>
                  <a:srgbClr val="FF0000"/>
                </a:solidFill>
                <a:ea typeface="ＭＳ Ｐゴシック" panose="020B0600070205080204" pitchFamily="34" charset="-128"/>
              </a:rPr>
              <a:t>Nut graph</a:t>
            </a:r>
          </a:p>
          <a:p>
            <a:r>
              <a:rPr lang="en-US" altLang="en-US">
                <a:ea typeface="ＭＳ Ｐゴシック" panose="020B0600070205080204" pitchFamily="34" charset="-128"/>
              </a:rPr>
              <a:t>Body, which includes elaboration, reaction quotes that support the sides of the story--if there are sides.</a:t>
            </a:r>
          </a:p>
          <a:p>
            <a:r>
              <a:rPr lang="en-US" altLang="en-US">
                <a:ea typeface="ＭＳ Ｐゴシック" panose="020B0600070205080204" pitchFamily="34" charset="-128"/>
              </a:rPr>
              <a:t>Ending, conclusion, kicker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C51D5611-68FE-8588-6BB8-73CB8680B8B3}"/>
              </a:ext>
            </a:extLst>
          </p:cNvPr>
          <p:cNvSpPr>
            <a:spLocks noGrp="1"/>
          </p:cNvSpPr>
          <p:nvPr>
            <p:ph type="title"/>
          </p:nvPr>
        </p:nvSpPr>
        <p:spPr>
          <a:xfrm>
            <a:off x="685800" y="609600"/>
            <a:ext cx="7772400" cy="228600"/>
          </a:xfrm>
        </p:spPr>
        <p:txBody>
          <a:bodyPr/>
          <a:lstStyle/>
          <a:p>
            <a:r>
              <a:rPr lang="en-US" altLang="en-US">
                <a:ea typeface="ＭＳ Ｐゴシック" panose="020B0600070205080204" pitchFamily="34" charset="-128"/>
              </a:rPr>
              <a:t>How can you improve as a journalist?</a:t>
            </a:r>
          </a:p>
        </p:txBody>
      </p:sp>
      <p:sp>
        <p:nvSpPr>
          <p:cNvPr id="23555" name="Content Placeholder 2">
            <a:extLst>
              <a:ext uri="{FF2B5EF4-FFF2-40B4-BE49-F238E27FC236}">
                <a16:creationId xmlns:a16="http://schemas.microsoft.com/office/drawing/2014/main" id="{238EF6E9-2331-C0D2-FAE6-3B6B370E8892}"/>
              </a:ext>
            </a:extLst>
          </p:cNvPr>
          <p:cNvSpPr>
            <a:spLocks noGrp="1"/>
          </p:cNvSpPr>
          <p:nvPr>
            <p:ph idx="1"/>
          </p:nvPr>
        </p:nvSpPr>
        <p:spPr>
          <a:xfrm>
            <a:off x="457200" y="1447800"/>
            <a:ext cx="8229600" cy="2057400"/>
          </a:xfrm>
        </p:spPr>
        <p:txBody>
          <a:bodyPr/>
          <a:lstStyle/>
          <a:p>
            <a:r>
              <a:rPr lang="en-US" altLang="en-US" dirty="0">
                <a:ea typeface="ＭＳ Ｐゴシック" panose="020B0600070205080204" pitchFamily="34" charset="-128"/>
              </a:rPr>
              <a:t>Read lots of good feature stories.</a:t>
            </a:r>
          </a:p>
          <a:p>
            <a:r>
              <a:rPr lang="en-US" altLang="en-US" dirty="0">
                <a:ea typeface="ＭＳ Ｐゴシック" panose="020B0600070205080204" pitchFamily="34" charset="-128"/>
              </a:rPr>
              <a:t>Pay attention to the format, particularly the </a:t>
            </a:r>
            <a:r>
              <a:rPr lang="en-US" altLang="en-US" b="1" dirty="0">
                <a:solidFill>
                  <a:srgbClr val="FF0000"/>
                </a:solidFill>
                <a:ea typeface="ＭＳ Ｐゴシック" panose="020B0600070205080204" pitchFamily="34" charset="-128"/>
              </a:rPr>
              <a:t>story </a:t>
            </a:r>
            <a:r>
              <a:rPr lang="en-US" altLang="en-US" b="1" dirty="0" err="1">
                <a:solidFill>
                  <a:srgbClr val="FF0000"/>
                </a:solidFill>
                <a:ea typeface="ＭＳ Ｐゴシック" panose="020B0600070205080204" pitchFamily="34" charset="-128"/>
              </a:rPr>
              <a:t>ledes</a:t>
            </a:r>
            <a:r>
              <a:rPr lang="en-US" altLang="en-US" b="1" dirty="0">
                <a:solidFill>
                  <a:srgbClr val="FF0000"/>
                </a:solidFill>
                <a:ea typeface="ＭＳ Ｐゴシック" panose="020B0600070205080204" pitchFamily="34" charset="-128"/>
              </a:rPr>
              <a:t> </a:t>
            </a:r>
            <a:r>
              <a:rPr lang="en-US" altLang="en-US" dirty="0">
                <a:ea typeface="ＭＳ Ｐゴシック" panose="020B0600070205080204" pitchFamily="34" charset="-128"/>
              </a:rPr>
              <a:t>&amp; </a:t>
            </a:r>
            <a:r>
              <a:rPr lang="en-US" altLang="en-US" b="1" dirty="0">
                <a:solidFill>
                  <a:srgbClr val="FF0000"/>
                </a:solidFill>
                <a:ea typeface="ＭＳ Ｐゴシック" panose="020B0600070205080204" pitchFamily="34" charset="-128"/>
              </a:rPr>
              <a:t>nut graph/s.</a:t>
            </a:r>
          </a:p>
          <a:p>
            <a:r>
              <a:rPr lang="en-US" altLang="en-US" dirty="0">
                <a:ea typeface="ＭＳ Ｐゴシック" panose="020B0600070205080204" pitchFamily="34" charset="-128"/>
              </a:rPr>
              <a:t>Write, write, write.</a:t>
            </a:r>
          </a:p>
        </p:txBody>
      </p:sp>
      <p:pic>
        <p:nvPicPr>
          <p:cNvPr id="23556" name="Picture 3">
            <a:extLst>
              <a:ext uri="{FF2B5EF4-FFF2-40B4-BE49-F238E27FC236}">
                <a16:creationId xmlns:a16="http://schemas.microsoft.com/office/drawing/2014/main" id="{F0C211A6-4D95-8F53-615E-A5A5BCEFB9D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3810000"/>
            <a:ext cx="6643688" cy="268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27" y="-1"/>
            <a:ext cx="9143999"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02B9ABD3-3F74-D25B-5425-70F8858182B1}"/>
              </a:ext>
            </a:extLst>
          </p:cNvPr>
          <p:cNvSpPr>
            <a:spLocks noGrp="1"/>
          </p:cNvSpPr>
          <p:nvPr>
            <p:ph type="title"/>
          </p:nvPr>
        </p:nvSpPr>
        <p:spPr>
          <a:xfrm>
            <a:off x="152400" y="152400"/>
            <a:ext cx="3512491" cy="2148841"/>
          </a:xfrm>
        </p:spPr>
        <p:txBody>
          <a:bodyPr vert="horz" lIns="91440" tIns="45720" rIns="91440" bIns="45720" rtlCol="0" anchor="t">
            <a:normAutofit/>
          </a:bodyPr>
          <a:lstStyle/>
          <a:p>
            <a:pPr algn="l" eaLnBrk="1" hangingPunct="1">
              <a:lnSpc>
                <a:spcPct val="90000"/>
              </a:lnSpc>
            </a:pPr>
            <a:r>
              <a:rPr lang="en-US" sz="3200" kern="1200" dirty="0">
                <a:solidFill>
                  <a:schemeClr val="tx1"/>
                </a:solidFill>
                <a:ea typeface="+mj-ea"/>
                <a:cs typeface="+mj-cs"/>
              </a:rPr>
              <a:t>This is the news. Write a headline, story </a:t>
            </a:r>
            <a:r>
              <a:rPr lang="en-US" sz="3200" kern="1200" dirty="0" err="1">
                <a:solidFill>
                  <a:schemeClr val="tx1"/>
                </a:solidFill>
                <a:ea typeface="+mj-ea"/>
                <a:cs typeface="+mj-cs"/>
              </a:rPr>
              <a:t>lede</a:t>
            </a:r>
            <a:r>
              <a:rPr lang="en-US" sz="3200" kern="1200" dirty="0">
                <a:solidFill>
                  <a:schemeClr val="tx1"/>
                </a:solidFill>
                <a:ea typeface="+mj-ea"/>
                <a:cs typeface="+mj-cs"/>
              </a:rPr>
              <a:t> and nut graph</a:t>
            </a:r>
          </a:p>
        </p:txBody>
      </p:sp>
      <p:pic>
        <p:nvPicPr>
          <p:cNvPr id="1026" name="Picture 2" descr="Centers for Disease Control and Prevention | CDC">
            <a:extLst>
              <a:ext uri="{FF2B5EF4-FFF2-40B4-BE49-F238E27FC236}">
                <a16:creationId xmlns:a16="http://schemas.microsoft.com/office/drawing/2014/main" id="{C1CA789C-6E69-3316-C7D0-1F508E08D7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931" r="8781" b="1"/>
          <a:stretch/>
        </p:blipFill>
        <p:spPr bwMode="auto">
          <a:xfrm>
            <a:off x="293481" y="3137663"/>
            <a:ext cx="3657580" cy="2838193"/>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2682DD6-45AC-87F6-466D-A498CB798E0A}"/>
              </a:ext>
            </a:extLst>
          </p:cNvPr>
          <p:cNvSpPr txBox="1"/>
          <p:nvPr/>
        </p:nvSpPr>
        <p:spPr>
          <a:xfrm>
            <a:off x="4251734" y="670559"/>
            <a:ext cx="4587465" cy="5445076"/>
          </a:xfrm>
          <a:prstGeom prst="rect">
            <a:avLst/>
          </a:prstGeom>
        </p:spPr>
        <p:txBody>
          <a:bodyPr vert="horz" lIns="91440" tIns="45720" rIns="91440" bIns="45720" rtlCol="0" anchor="t">
            <a:normAutofit/>
          </a:bodyPr>
          <a:lstStyle/>
          <a:p>
            <a:pPr eaLnBrk="1" hangingPunct="1">
              <a:lnSpc>
                <a:spcPct val="90000"/>
              </a:lnSpc>
              <a:spcAft>
                <a:spcPts val="600"/>
              </a:spcAft>
            </a:pPr>
            <a:r>
              <a:rPr lang="en-US" sz="2000" b="0" i="0" u="none" strike="noStrike" dirty="0">
                <a:effectLst/>
                <a:latin typeface="+mn-lt"/>
                <a:ea typeface="+mn-ea"/>
              </a:rPr>
              <a:t>Government agency webpages about HIV, LGBTQ+ people and multiple other public health topics were down as of </a:t>
            </a:r>
            <a:r>
              <a:rPr lang="en-US" sz="2000" dirty="0">
                <a:latin typeface="+mn-lt"/>
                <a:ea typeface="+mn-ea"/>
              </a:rPr>
              <a:t>Monday</a:t>
            </a:r>
            <a:r>
              <a:rPr lang="en-US" sz="2000" b="0" i="0" u="none" strike="noStrike" dirty="0">
                <a:effectLst/>
                <a:latin typeface="+mn-lt"/>
                <a:ea typeface="+mn-ea"/>
              </a:rPr>
              <a:t> evening due to President Donald Trump's </a:t>
            </a:r>
            <a:r>
              <a:rPr lang="en-US" sz="2000" b="0" i="0" u="none" strike="noStrike" dirty="0">
                <a:effectLst/>
                <a:latin typeface="+mn-lt"/>
                <a:ea typeface="+mn-ea"/>
                <a:hlinkClick r:id="rId3"/>
              </a:rPr>
              <a:t>executive orders aimed at gender ideology</a:t>
            </a:r>
            <a:r>
              <a:rPr lang="en-US" sz="2000" b="0" i="0" u="none" strike="noStrike" dirty="0">
                <a:effectLst/>
                <a:latin typeface="+mn-lt"/>
                <a:ea typeface="+mn-ea"/>
              </a:rPr>
              <a:t> and diversity, equity and inclusion.</a:t>
            </a:r>
          </a:p>
          <a:p>
            <a:pPr indent="-228600" eaLnBrk="1" hangingPunct="1">
              <a:lnSpc>
                <a:spcPct val="90000"/>
              </a:lnSpc>
              <a:spcAft>
                <a:spcPts val="600"/>
              </a:spcAft>
              <a:buFont typeface="Arial" panose="020B0604020202020204" pitchFamily="34" charset="0"/>
              <a:buChar char="•"/>
            </a:pPr>
            <a:endParaRPr lang="en-US" sz="2000" b="0" i="0" u="none" strike="noStrike" dirty="0">
              <a:effectLst/>
              <a:latin typeface="+mn-lt"/>
              <a:ea typeface="+mn-ea"/>
            </a:endParaRPr>
          </a:p>
          <a:p>
            <a:pPr eaLnBrk="1" hangingPunct="1">
              <a:lnSpc>
                <a:spcPct val="90000"/>
              </a:lnSpc>
              <a:spcAft>
                <a:spcPts val="600"/>
              </a:spcAft>
            </a:pPr>
            <a:r>
              <a:rPr lang="en-US" sz="2000" b="0" i="0" u="none" strike="noStrike" dirty="0">
                <a:effectLst/>
                <a:latin typeface="+mn-lt"/>
                <a:ea typeface="+mn-ea"/>
              </a:rPr>
              <a:t>Background about HIV/AIDS and other topics as well as entire databases have also been temporarily removed, according to officials at the Centers for Disease Control and Prevention who spoke on the condition of anonymity.</a:t>
            </a:r>
          </a:p>
        </p:txBody>
      </p:sp>
    </p:spTree>
    <p:extLst>
      <p:ext uri="{BB962C8B-B14F-4D97-AF65-F5344CB8AC3E}">
        <p14:creationId xmlns:p14="http://schemas.microsoft.com/office/powerpoint/2010/main" val="2187622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a:extLst>
              <a:ext uri="{FF2B5EF4-FFF2-40B4-BE49-F238E27FC236}">
                <a16:creationId xmlns:a16="http://schemas.microsoft.com/office/drawing/2014/main" id="{EC4A144D-F9EB-9B7C-DC44-D23E60FCA48A}"/>
              </a:ext>
            </a:extLst>
          </p:cNvPr>
          <p:cNvSpPr>
            <a:spLocks noGrp="1"/>
          </p:cNvSpPr>
          <p:nvPr>
            <p:ph type="title"/>
          </p:nvPr>
        </p:nvSpPr>
        <p:spPr>
          <a:xfrm>
            <a:off x="685800" y="228600"/>
            <a:ext cx="7772400" cy="1143000"/>
          </a:xfrm>
        </p:spPr>
        <p:txBody>
          <a:bodyPr/>
          <a:lstStyle/>
          <a:p>
            <a:r>
              <a:rPr lang="en-US" altLang="en-US">
                <a:ea typeface="ＭＳ Ｐゴシック" panose="020B0600070205080204" pitchFamily="34" charset="-128"/>
              </a:rPr>
              <a:t>Feature Story Tips</a:t>
            </a:r>
          </a:p>
        </p:txBody>
      </p:sp>
      <p:sp>
        <p:nvSpPr>
          <p:cNvPr id="25603" name="Content Placeholder 3">
            <a:extLst>
              <a:ext uri="{FF2B5EF4-FFF2-40B4-BE49-F238E27FC236}">
                <a16:creationId xmlns:a16="http://schemas.microsoft.com/office/drawing/2014/main" id="{175C10D3-AFFC-D2F7-4DAE-25C20E92282D}"/>
              </a:ext>
            </a:extLst>
          </p:cNvPr>
          <p:cNvSpPr>
            <a:spLocks noGrp="1"/>
          </p:cNvSpPr>
          <p:nvPr>
            <p:ph idx="1"/>
          </p:nvPr>
        </p:nvSpPr>
        <p:spPr>
          <a:xfrm>
            <a:off x="457200" y="1752600"/>
            <a:ext cx="8229600" cy="4419600"/>
          </a:xfrm>
        </p:spPr>
        <p:txBody>
          <a:bodyPr/>
          <a:lstStyle/>
          <a:p>
            <a:r>
              <a:rPr lang="en-US" altLang="en-US" sz="2800" dirty="0">
                <a:ea typeface="ＭＳ Ｐゴシック" panose="020B0600070205080204" pitchFamily="34" charset="-128"/>
              </a:rPr>
              <a:t>You must write a story </a:t>
            </a:r>
            <a:r>
              <a:rPr lang="en-US" altLang="en-US" sz="2800" dirty="0" err="1">
                <a:ea typeface="ＭＳ Ｐゴシック" panose="020B0600070205080204" pitchFamily="34" charset="-128"/>
              </a:rPr>
              <a:t>lede</a:t>
            </a:r>
            <a:r>
              <a:rPr lang="en-US" altLang="en-US" sz="2800" dirty="0">
                <a:ea typeface="ＭＳ Ｐゴシック" panose="020B0600070205080204" pitchFamily="34" charset="-128"/>
              </a:rPr>
              <a:t> for the first assignment</a:t>
            </a:r>
          </a:p>
          <a:p>
            <a:r>
              <a:rPr lang="en-US" altLang="en-US" sz="2800" dirty="0">
                <a:ea typeface="ＭＳ Ｐゴシック" panose="020B0600070205080204" pitchFamily="34" charset="-128"/>
              </a:rPr>
              <a:t>Follow feature story format </a:t>
            </a:r>
            <a:r>
              <a:rPr lang="en-US" altLang="en-US" sz="2800" u="sng" dirty="0">
                <a:ea typeface="ＭＳ Ｐゴシック" panose="020B0600070205080204" pitchFamily="34" charset="-128"/>
              </a:rPr>
              <a:t>exactly</a:t>
            </a:r>
          </a:p>
          <a:p>
            <a:r>
              <a:rPr lang="en-US" altLang="en-US" sz="2800" dirty="0">
                <a:ea typeface="ＭＳ Ｐゴシック" panose="020B0600070205080204" pitchFamily="34" charset="-128"/>
              </a:rPr>
              <a:t>Understand completely and correctly what the news is</a:t>
            </a:r>
          </a:p>
          <a:p>
            <a:r>
              <a:rPr lang="en-US" altLang="en-US" sz="2800" dirty="0">
                <a:ea typeface="ＭＳ Ｐゴシック" panose="020B0600070205080204" pitchFamily="34" charset="-128"/>
              </a:rPr>
              <a:t>Make sure the “news” is included in your nut graph</a:t>
            </a:r>
          </a:p>
          <a:p>
            <a:r>
              <a:rPr lang="en-US" altLang="en-US" sz="2800" dirty="0">
                <a:ea typeface="ＭＳ Ｐゴシック" panose="020B0600070205080204" pitchFamily="34" charset="-128"/>
              </a:rPr>
              <a:t>Quote at least four people who care about the issue – a mix of experts and affected people.</a:t>
            </a:r>
          </a:p>
          <a:p>
            <a:r>
              <a:rPr lang="en-US" altLang="en-US" sz="2800" dirty="0">
                <a:ea typeface="ＭＳ Ｐゴシック" panose="020B0600070205080204" pitchFamily="34" charset="-128"/>
              </a:rPr>
              <a:t>Word count: 500 to 700 words.</a:t>
            </a:r>
          </a:p>
          <a:p>
            <a:pPr marL="0" indent="0">
              <a:buNone/>
            </a:pPr>
            <a:endParaRPr lang="en-US" altLang="en-US" dirty="0">
              <a:ea typeface="ＭＳ Ｐゴシック" panose="020B0600070205080204" pitchFamily="34" charset="-128"/>
            </a:endParaRPr>
          </a:p>
        </p:txBody>
      </p:sp>
    </p:spTree>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6509</TotalTime>
  <Words>930</Words>
  <Application>Microsoft Macintosh PowerPoint</Application>
  <PresentationFormat>On-screen Show (4:3)</PresentationFormat>
  <Paragraphs>61</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ＭＳ Ｐゴシック</vt:lpstr>
      <vt:lpstr>Arial</vt:lpstr>
      <vt:lpstr>Calibri</vt:lpstr>
      <vt:lpstr>Franklin</vt:lpstr>
      <vt:lpstr>nyt-cheltenham</vt:lpstr>
      <vt:lpstr>Postoni</vt:lpstr>
      <vt:lpstr>Times New Roman</vt:lpstr>
      <vt:lpstr>Office Theme</vt:lpstr>
      <vt:lpstr>The Feature Story Deconstructed</vt:lpstr>
      <vt:lpstr>How else is a feature story different from a news story?</vt:lpstr>
      <vt:lpstr>This is the news…</vt:lpstr>
      <vt:lpstr>PowerPoint Presentation</vt:lpstr>
      <vt:lpstr>PowerPoint Presentation</vt:lpstr>
      <vt:lpstr>This is a feature…</vt:lpstr>
      <vt:lpstr>The parts of a feature story</vt:lpstr>
      <vt:lpstr>Story lede</vt:lpstr>
      <vt:lpstr>Nut graph, sometimes called billboard</vt:lpstr>
      <vt:lpstr>Rick Alexander, a master carpenter in Tampa, Florida, has given up searching for a job after months of effort. The disappointment, he believes, has become unbearable.  “When you were in high school and kept asking the head cheerleader out for a date and she kept saying ‘no,’ at some point you stopped asking her,” says Alexander, 41. “It becomes a ‘why bother’ scenario.”</vt:lpstr>
      <vt:lpstr>  Story lede: Rick Alexander, a master carpenter in Tampa, Florida, has given up searching for a job after months of effort. The disappointment, he believes, has become unbearable.  “When you were in high school and kept asking the head cheerleader out for a date and she kept saying ‘no,’ at some point you stopped asking her,” says Alexander, 41. “It becomes a ‘why bother’ scenario.”   Transition: Alexander represents one of a growing number of hidden casualties of the Great Recession.   Nut graph: Every month millions of Americans are left out of the unemployment rate. The official jobless rate, reported last week, rose to 9.7 percent in January. But to be included in that Bureau of Labor Statistics measure, a worker must have actively looked for a job at some point in the preceding four weeks.   For an increasing number of people in this country who would prefer to be working, that is not the case.       </vt:lpstr>
      <vt:lpstr>Reminder: parts of a feature story</vt:lpstr>
      <vt:lpstr>How can you improve as a journalist?</vt:lpstr>
      <vt:lpstr>This is the news. Write a headline, story lede and nut graph</vt:lpstr>
      <vt:lpstr>Feature Story Tips</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News Story Deconstructed</dc:title>
  <dc:creator>linda v</dc:creator>
  <cp:lastModifiedBy>Linda Villarosa</cp:lastModifiedBy>
  <cp:revision>31</cp:revision>
  <dcterms:created xsi:type="dcterms:W3CDTF">2019-04-03T15:53:11Z</dcterms:created>
  <dcterms:modified xsi:type="dcterms:W3CDTF">2025-02-04T12:40:22Z</dcterms:modified>
</cp:coreProperties>
</file>